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797675" cy="99266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6" roundtripDataSignature="AMtx7mgbaIa6tAcRwBYM1v+xvIbLeeHdh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970" autoAdjust="0"/>
  </p:normalViewPr>
  <p:slideViewPr>
    <p:cSldViewPr snapToGrid="0">
      <p:cViewPr varScale="1">
        <p:scale>
          <a:sx n="87" d="100"/>
          <a:sy n="87" d="100"/>
        </p:scale>
        <p:origin x="138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customschemas.google.com/relationships/presentationmetadata" Target="meta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6400" cy="4968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49688" y="0"/>
            <a:ext cx="2946400" cy="4968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29750"/>
            <a:ext cx="2946400" cy="49688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l-GR"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c4b77817b0_0_8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2c4b77817b0_0_81:notes"/>
          <p:cNvSpPr txBox="1">
            <a:spLocks noGrp="1"/>
          </p:cNvSpPr>
          <p:nvPr>
            <p:ph type="body" idx="1"/>
          </p:nvPr>
        </p:nvSpPr>
        <p:spPr>
          <a:xfrm>
            <a:off x="679450" y="4776788"/>
            <a:ext cx="5438700" cy="3908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 name="Google Shape;87;g2c4b77817b0_0_81:notes"/>
          <p:cNvSpPr txBox="1">
            <a:spLocks noGrp="1"/>
          </p:cNvSpPr>
          <p:nvPr>
            <p:ph type="sldNum" idx="12"/>
          </p:nvPr>
        </p:nvSpPr>
        <p:spPr>
          <a:xfrm>
            <a:off x="3849688" y="9429750"/>
            <a:ext cx="2946300" cy="49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l-G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5: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p15: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9" name="Google Shape;149;p15: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2c4b77817b0_0_0:notes"/>
          <p:cNvSpPr txBox="1">
            <a:spLocks noGrp="1"/>
          </p:cNvSpPr>
          <p:nvPr>
            <p:ph type="body" idx="1"/>
          </p:nvPr>
        </p:nvSpPr>
        <p:spPr>
          <a:xfrm>
            <a:off x="679768" y="4715147"/>
            <a:ext cx="54381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4" name="Google Shape;154;g2c4b77817b0_0_0:notes"/>
          <p:cNvSpPr>
            <a:spLocks noGrp="1" noRot="1" noChangeAspect="1"/>
          </p:cNvSpPr>
          <p:nvPr>
            <p:ph type="sldImg" idx="2"/>
          </p:nvPr>
        </p:nvSpPr>
        <p:spPr>
          <a:xfrm>
            <a:off x="92075" y="744538"/>
            <a:ext cx="6615113"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6: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0" name="Google Shape;160;p16: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1" name="Google Shape;161;p16: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p17: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0" name="Google Shape;170;p17: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8: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8: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9" name="Google Shape;179;p18: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9: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19: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l-GR" b="1"/>
              <a:t>Κατανόηση των Αναγκών:</a:t>
            </a:r>
            <a:r>
              <a:rPr lang="el-GR"/>
              <a:t> Οι πολίτες γνωρίζουν καλύτερα από οποιονδήποτε άλλο τις ανάγκες και τις προτεραιότητες της πόλης τους. Η συμμετοχή τους βοηθά στην κατανόηση των πραγματικών προβλημάτων και των τοπικών αναγκών.</a:t>
            </a:r>
            <a:endParaRPr/>
          </a:p>
          <a:p>
            <a:pPr marL="0" lvl="0" indent="0" algn="l" rtl="0">
              <a:spcBef>
                <a:spcPts val="0"/>
              </a:spcBef>
              <a:spcAft>
                <a:spcPts val="0"/>
              </a:spcAft>
              <a:buNone/>
            </a:pPr>
            <a:r>
              <a:rPr lang="el-GR" b="1"/>
              <a:t>Καλύτερη Εφαρμογή Τεχνολογιών:</a:t>
            </a:r>
            <a:r>
              <a:rPr lang="el-GR"/>
              <a:t> Οι πολίτες μπορούν να παράσχουν πολύτιμη πληροφορία σχετικά με την αποδοχή και την εφαρμογή νέων τεχνολογιών στην καθημερινότητά τους. Αυτό μπορεί να βοηθήσει στην προσαρμογή των τεχνολογιών σύμφωνα με τις πραγματικές ανάγκες των πολιτών.</a:t>
            </a:r>
            <a:endParaRPr/>
          </a:p>
          <a:p>
            <a:pPr marL="0" lvl="0" indent="0" algn="l" rtl="0">
              <a:spcBef>
                <a:spcPts val="0"/>
              </a:spcBef>
              <a:spcAft>
                <a:spcPts val="0"/>
              </a:spcAft>
              <a:buNone/>
            </a:pPr>
            <a:r>
              <a:rPr lang="el-GR" b="1"/>
              <a:t>Διαφάνεια και Αποδοχή:</a:t>
            </a:r>
            <a:r>
              <a:rPr lang="el-GR"/>
              <a:t> Η συμμετοχή των πολιτών στη διαδικασία λήψης αποφάσεων και στη διαμόρφωση των στρατηγικών για την έξυπνη πόλη μπορεί να οδηγήσει σε μεγαλύτερη αποδοχή από την κοινότητα για τις αλλαγές που επιφέρονται.</a:t>
            </a:r>
            <a:endParaRPr/>
          </a:p>
          <a:p>
            <a:pPr marL="0" lvl="0" indent="0" algn="l" rtl="0">
              <a:spcBef>
                <a:spcPts val="0"/>
              </a:spcBef>
              <a:spcAft>
                <a:spcPts val="0"/>
              </a:spcAft>
              <a:buNone/>
            </a:pPr>
            <a:r>
              <a:rPr lang="el-GR" b="1"/>
              <a:t>Κατανόηση των Προβλημάτων:</a:t>
            </a:r>
            <a:r>
              <a:rPr lang="el-GR"/>
              <a:t> Οι πολίτες μπορούν να βοηθήσουν στην αναγνώριση προβλημάτων που μπορεί να μην είναι εμφανή στους αξιωματούχους ή τους σχεδιαστές της πόλης.</a:t>
            </a:r>
            <a:endParaRPr/>
          </a:p>
          <a:p>
            <a:pPr marL="0" lvl="0" indent="0" algn="l" rtl="0">
              <a:spcBef>
                <a:spcPts val="0"/>
              </a:spcBef>
              <a:spcAft>
                <a:spcPts val="0"/>
              </a:spcAft>
              <a:buNone/>
            </a:pPr>
            <a:r>
              <a:rPr lang="el-GR" b="1"/>
              <a:t>Δημιουργία Κοινοτικής Συνοχής:</a:t>
            </a:r>
            <a:r>
              <a:rPr lang="el-GR"/>
              <a:t> Η ενεργή συμμετοχή των πολιτών στη διαδικασία μπορεί να δημιουργήσει μια αίσθηση κοινοτικής συνοχής και υπευθυνότητας για την εξέλιξη της πόλης τους.</a:t>
            </a:r>
            <a:endParaRPr/>
          </a:p>
          <a:p>
            <a:pPr marL="0" lvl="0" indent="0" algn="l" rtl="0">
              <a:spcBef>
                <a:spcPts val="0"/>
              </a:spcBef>
              <a:spcAft>
                <a:spcPts val="0"/>
              </a:spcAft>
              <a:buNone/>
            </a:pPr>
            <a:r>
              <a:rPr lang="el-GR" b="1"/>
              <a:t>Διαρκής Βελτίωση:</a:t>
            </a:r>
            <a:r>
              <a:rPr lang="el-GR"/>
              <a:t> Οι πολίτες μπορούν να παρέχουν συνεχή ανατροφοδότηση, βοηθώντας έτσι στη συνεχή βελτίωση και προσαρμογή των προγραμμάτων και των υποδομών της έξυπνης πόλης.</a:t>
            </a:r>
            <a:endParaRPr/>
          </a:p>
          <a:p>
            <a:pPr marL="0" lvl="0" indent="0" algn="l" rtl="0">
              <a:spcBef>
                <a:spcPts val="0"/>
              </a:spcBef>
              <a:spcAft>
                <a:spcPts val="0"/>
              </a:spcAft>
              <a:buNone/>
            </a:pPr>
            <a:endParaRPr/>
          </a:p>
        </p:txBody>
      </p:sp>
      <p:sp>
        <p:nvSpPr>
          <p:cNvPr id="188" name="Google Shape;188;p19: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2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20: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l-GR" b="1"/>
              <a:t>Κατανόηση των Αναγκών:</a:t>
            </a:r>
            <a:r>
              <a:rPr lang="el-GR"/>
              <a:t> Οι πολίτες γνωρίζουν καλύτερα από οποιονδήποτε άλλο τις ανάγκες και τις προτεραιότητες της πόλης τους. Η συμμετοχή τους βοηθά στην κατανόηση των πραγματικών προβλημάτων και των τοπικών αναγκών.</a:t>
            </a:r>
            <a:endParaRPr/>
          </a:p>
          <a:p>
            <a:pPr marL="0" lvl="0" indent="0" algn="l" rtl="0">
              <a:spcBef>
                <a:spcPts val="0"/>
              </a:spcBef>
              <a:spcAft>
                <a:spcPts val="0"/>
              </a:spcAft>
              <a:buNone/>
            </a:pPr>
            <a:r>
              <a:rPr lang="el-GR" b="1"/>
              <a:t>Καλύτερη Εφαρμογή Τεχνολογιών:</a:t>
            </a:r>
            <a:r>
              <a:rPr lang="el-GR"/>
              <a:t> Οι πολίτες μπορούν να παράσχουν πολύτιμη πληροφορία σχετικά με την αποδοχή και την εφαρμογή νέων τεχνολογιών στην καθημερινότητά τους. Αυτό μπορεί να βοηθήσει στην προσαρμογή των τεχνολογιών σύμφωνα με τις πραγματικές ανάγκες των πολιτών.</a:t>
            </a:r>
            <a:endParaRPr/>
          </a:p>
          <a:p>
            <a:pPr marL="0" lvl="0" indent="0" algn="l" rtl="0">
              <a:spcBef>
                <a:spcPts val="0"/>
              </a:spcBef>
              <a:spcAft>
                <a:spcPts val="0"/>
              </a:spcAft>
              <a:buNone/>
            </a:pPr>
            <a:r>
              <a:rPr lang="el-GR" b="1"/>
              <a:t>Διαφάνεια και Αποδοχή:</a:t>
            </a:r>
            <a:r>
              <a:rPr lang="el-GR"/>
              <a:t> Η συμμετοχή των πολιτών στη διαδικασία λήψης αποφάσεων και στη διαμόρφωση των στρατηγικών για την έξυπνη πόλη μπορεί να οδηγήσει σε μεγαλύτερη αποδοχή από την κοινότητα για τις αλλαγές που επιφέρονται.</a:t>
            </a:r>
            <a:endParaRPr/>
          </a:p>
          <a:p>
            <a:pPr marL="0" lvl="0" indent="0" algn="l" rtl="0">
              <a:spcBef>
                <a:spcPts val="0"/>
              </a:spcBef>
              <a:spcAft>
                <a:spcPts val="0"/>
              </a:spcAft>
              <a:buNone/>
            </a:pPr>
            <a:r>
              <a:rPr lang="el-GR" b="1"/>
              <a:t>Κατανόηση των Προβλημάτων:</a:t>
            </a:r>
            <a:r>
              <a:rPr lang="el-GR"/>
              <a:t> Οι πολίτες μπορούν να βοηθήσουν στην αναγνώριση προβλημάτων που μπορεί να μην είναι εμφανή στους αξιωματούχους ή τους σχεδιαστές της πόλης.</a:t>
            </a:r>
            <a:endParaRPr/>
          </a:p>
          <a:p>
            <a:pPr marL="0" lvl="0" indent="0" algn="l" rtl="0">
              <a:spcBef>
                <a:spcPts val="0"/>
              </a:spcBef>
              <a:spcAft>
                <a:spcPts val="0"/>
              </a:spcAft>
              <a:buNone/>
            </a:pPr>
            <a:r>
              <a:rPr lang="el-GR" b="1"/>
              <a:t>Δημιουργία Κοινοτικής Συνοχής:</a:t>
            </a:r>
            <a:r>
              <a:rPr lang="el-GR"/>
              <a:t> Η ενεργή συμμετοχή των πολιτών στη διαδικασία μπορεί να δημιουργήσει μια αίσθηση κοινοτικής συνοχής και υπευθυνότητας για την εξέλιξη της πόλης τους.</a:t>
            </a:r>
            <a:endParaRPr/>
          </a:p>
          <a:p>
            <a:pPr marL="0" lvl="0" indent="0" algn="l" rtl="0">
              <a:spcBef>
                <a:spcPts val="0"/>
              </a:spcBef>
              <a:spcAft>
                <a:spcPts val="0"/>
              </a:spcAft>
              <a:buNone/>
            </a:pPr>
            <a:r>
              <a:rPr lang="el-GR" b="1"/>
              <a:t>Διαρκής Βελτίωση:</a:t>
            </a:r>
            <a:r>
              <a:rPr lang="el-GR"/>
              <a:t> Οι πολίτες μπορούν να παρέχουν συνεχή ανατροφοδότηση, βοηθώντας έτσι στη συνεχή βελτίωση και προσαρμογή των προγραμμάτων και των υποδομών της έξυπνης πόλης.</a:t>
            </a:r>
            <a:endParaRPr/>
          </a:p>
          <a:p>
            <a:pPr marL="0" lvl="0" indent="0" algn="l" rtl="0">
              <a:spcBef>
                <a:spcPts val="0"/>
              </a:spcBef>
              <a:spcAft>
                <a:spcPts val="0"/>
              </a:spcAft>
              <a:buNone/>
            </a:pPr>
            <a:endParaRPr/>
          </a:p>
        </p:txBody>
      </p:sp>
      <p:sp>
        <p:nvSpPr>
          <p:cNvPr id="197" name="Google Shape;197;p20: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21: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21: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6" name="Google Shape;206;p21: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22: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5" name="Google Shape;215;p22: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23: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23:notes"/>
          <p:cNvSpPr txBox="1">
            <a:spLocks noGrp="1"/>
          </p:cNvSpPr>
          <p:nvPr>
            <p:ph type="body" idx="1"/>
          </p:nvPr>
        </p:nvSpPr>
        <p:spPr>
          <a:xfrm>
            <a:off x="679450" y="4776788"/>
            <a:ext cx="5438775" cy="3908425"/>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23:notes"/>
          <p:cNvSpPr txBox="1">
            <a:spLocks noGrp="1"/>
          </p:cNvSpPr>
          <p:nvPr>
            <p:ph type="sldNum" idx="12"/>
          </p:nvPr>
        </p:nvSpPr>
        <p:spPr>
          <a:xfrm>
            <a:off x="3849688" y="9429750"/>
            <a:ext cx="2946400"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2c4e9cf625c_0_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2c4e9cf625c_0_0:notes"/>
          <p:cNvSpPr txBox="1">
            <a:spLocks noGrp="1"/>
          </p:cNvSpPr>
          <p:nvPr>
            <p:ph type="body" idx="1"/>
          </p:nvPr>
        </p:nvSpPr>
        <p:spPr>
          <a:xfrm>
            <a:off x="679450" y="4776788"/>
            <a:ext cx="5438700" cy="3908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 name="Google Shape;94;g2c4e9cf625c_0_0:notes"/>
          <p:cNvSpPr txBox="1">
            <a:spLocks noGrp="1"/>
          </p:cNvSpPr>
          <p:nvPr>
            <p:ph type="sldNum" idx="12"/>
          </p:nvPr>
        </p:nvSpPr>
        <p:spPr>
          <a:xfrm>
            <a:off x="3849688" y="9429750"/>
            <a:ext cx="2946300" cy="49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l-G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24:notes"/>
          <p:cNvSpPr txBox="1">
            <a:spLocks noGrp="1"/>
          </p:cNvSpPr>
          <p:nvPr>
            <p:ph type="body" idx="1"/>
          </p:nvPr>
        </p:nvSpPr>
        <p:spPr>
          <a:xfrm>
            <a:off x="679450" y="4776788"/>
            <a:ext cx="5438775" cy="3908425"/>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3" name="Google Shape;233;p2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2c4e9cf625c_0_44: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2c4e9cf625c_0_44:notes"/>
          <p:cNvSpPr txBox="1">
            <a:spLocks noGrp="1"/>
          </p:cNvSpPr>
          <p:nvPr>
            <p:ph type="body" idx="1"/>
          </p:nvPr>
        </p:nvSpPr>
        <p:spPr>
          <a:xfrm>
            <a:off x="679450" y="4776788"/>
            <a:ext cx="5438700" cy="3908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2" name="Google Shape;242;g2c4e9cf625c_0_44:notes"/>
          <p:cNvSpPr txBox="1">
            <a:spLocks noGrp="1"/>
          </p:cNvSpPr>
          <p:nvPr>
            <p:ph type="sldNum" idx="12"/>
          </p:nvPr>
        </p:nvSpPr>
        <p:spPr>
          <a:xfrm>
            <a:off x="3849688" y="9429750"/>
            <a:ext cx="2946300" cy="49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l-GR"/>
              <a:t>21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g2c4e9cf625c_0_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0" name="Google Shape;100;g2c4e9cf625c_0_7:notes"/>
          <p:cNvSpPr txBox="1">
            <a:spLocks noGrp="1"/>
          </p:cNvSpPr>
          <p:nvPr>
            <p:ph type="body" idx="1"/>
          </p:nvPr>
        </p:nvSpPr>
        <p:spPr>
          <a:xfrm>
            <a:off x="679450" y="4776788"/>
            <a:ext cx="5438700" cy="3908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g2c4e9cf625c_0_7:notes"/>
          <p:cNvSpPr txBox="1">
            <a:spLocks noGrp="1"/>
          </p:cNvSpPr>
          <p:nvPr>
            <p:ph type="sldNum" idx="12"/>
          </p:nvPr>
        </p:nvSpPr>
        <p:spPr>
          <a:xfrm>
            <a:off x="3849688" y="9429750"/>
            <a:ext cx="2946300" cy="49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l-G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2c4e9cf625c_0_1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2c4e9cf625c_0_12:notes"/>
          <p:cNvSpPr txBox="1">
            <a:spLocks noGrp="1"/>
          </p:cNvSpPr>
          <p:nvPr>
            <p:ph type="body" idx="1"/>
          </p:nvPr>
        </p:nvSpPr>
        <p:spPr>
          <a:xfrm>
            <a:off x="679450" y="4776788"/>
            <a:ext cx="5438700" cy="3908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 name="Google Shape;107;g2c4e9cf625c_0_12:notes"/>
          <p:cNvSpPr txBox="1">
            <a:spLocks noGrp="1"/>
          </p:cNvSpPr>
          <p:nvPr>
            <p:ph type="sldNum" idx="12"/>
          </p:nvPr>
        </p:nvSpPr>
        <p:spPr>
          <a:xfrm>
            <a:off x="3849688" y="9429750"/>
            <a:ext cx="2946300" cy="49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l-G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2c4e9cf625c_0_2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2c4e9cf625c_0_20:notes"/>
          <p:cNvSpPr txBox="1">
            <a:spLocks noGrp="1"/>
          </p:cNvSpPr>
          <p:nvPr>
            <p:ph type="body" idx="1"/>
          </p:nvPr>
        </p:nvSpPr>
        <p:spPr>
          <a:xfrm>
            <a:off x="679450" y="4776788"/>
            <a:ext cx="5438700" cy="3908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g2c4e9cf625c_0_20:notes"/>
          <p:cNvSpPr txBox="1">
            <a:spLocks noGrp="1"/>
          </p:cNvSpPr>
          <p:nvPr>
            <p:ph type="sldNum" idx="12"/>
          </p:nvPr>
        </p:nvSpPr>
        <p:spPr>
          <a:xfrm>
            <a:off x="3849688" y="9429750"/>
            <a:ext cx="2946300" cy="49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l-G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c4e9cf625c_0_2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0" name="Google Shape;120;g2c4e9cf625c_0_27:notes"/>
          <p:cNvSpPr txBox="1">
            <a:spLocks noGrp="1"/>
          </p:cNvSpPr>
          <p:nvPr>
            <p:ph type="body" idx="1"/>
          </p:nvPr>
        </p:nvSpPr>
        <p:spPr>
          <a:xfrm>
            <a:off x="679450" y="4776788"/>
            <a:ext cx="5438700" cy="3908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1" name="Google Shape;121;g2c4e9cf625c_0_27:notes"/>
          <p:cNvSpPr txBox="1">
            <a:spLocks noGrp="1"/>
          </p:cNvSpPr>
          <p:nvPr>
            <p:ph type="sldNum" idx="12"/>
          </p:nvPr>
        </p:nvSpPr>
        <p:spPr>
          <a:xfrm>
            <a:off x="3849688" y="9429750"/>
            <a:ext cx="2946300" cy="49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l-G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c4e9cf625c_0_37: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2c4e9cf625c_0_37:notes"/>
          <p:cNvSpPr txBox="1">
            <a:spLocks noGrp="1"/>
          </p:cNvSpPr>
          <p:nvPr>
            <p:ph type="body" idx="1"/>
          </p:nvPr>
        </p:nvSpPr>
        <p:spPr>
          <a:xfrm>
            <a:off x="679450" y="4776788"/>
            <a:ext cx="5438700" cy="3908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8" name="Google Shape;128;g2c4e9cf625c_0_37:notes"/>
          <p:cNvSpPr txBox="1">
            <a:spLocks noGrp="1"/>
          </p:cNvSpPr>
          <p:nvPr>
            <p:ph type="sldNum" idx="12"/>
          </p:nvPr>
        </p:nvSpPr>
        <p:spPr>
          <a:xfrm>
            <a:off x="3849688" y="9429750"/>
            <a:ext cx="2946300" cy="49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l-G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2c4e9cf625c_0_50: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g2c4e9cf625c_0_50:notes"/>
          <p:cNvSpPr txBox="1">
            <a:spLocks noGrp="1"/>
          </p:cNvSpPr>
          <p:nvPr>
            <p:ph type="body" idx="1"/>
          </p:nvPr>
        </p:nvSpPr>
        <p:spPr>
          <a:xfrm>
            <a:off x="679450" y="4776788"/>
            <a:ext cx="5438700" cy="3908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 name="Google Shape;135;g2c4e9cf625c_0_50:notes"/>
          <p:cNvSpPr txBox="1">
            <a:spLocks noGrp="1"/>
          </p:cNvSpPr>
          <p:nvPr>
            <p:ph type="sldNum" idx="12"/>
          </p:nvPr>
        </p:nvSpPr>
        <p:spPr>
          <a:xfrm>
            <a:off x="3849688" y="9429750"/>
            <a:ext cx="2946300" cy="49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l-G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c4e9cf625c_0_72:notes"/>
          <p:cNvSpPr>
            <a:spLocks noGrp="1" noRot="1" noChangeAspect="1"/>
          </p:cNvSpPr>
          <p:nvPr>
            <p:ph type="sldImg" idx="2"/>
          </p:nvPr>
        </p:nvSpPr>
        <p:spPr>
          <a:xfrm>
            <a:off x="422275" y="1241425"/>
            <a:ext cx="5953125" cy="3349625"/>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2c4e9cf625c_0_72:notes"/>
          <p:cNvSpPr txBox="1">
            <a:spLocks noGrp="1"/>
          </p:cNvSpPr>
          <p:nvPr>
            <p:ph type="body" idx="1"/>
          </p:nvPr>
        </p:nvSpPr>
        <p:spPr>
          <a:xfrm>
            <a:off x="679450" y="4776788"/>
            <a:ext cx="5438700" cy="39084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g2c4e9cf625c_0_72:notes"/>
          <p:cNvSpPr txBox="1">
            <a:spLocks noGrp="1"/>
          </p:cNvSpPr>
          <p:nvPr>
            <p:ph type="sldNum" idx="12"/>
          </p:nvPr>
        </p:nvSpPr>
        <p:spPr>
          <a:xfrm>
            <a:off x="3849688" y="9429750"/>
            <a:ext cx="2946300" cy="4968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l-G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Κενό" type="blank">
  <p:cSld name="BLANK">
    <p:spTree>
      <p:nvGrpSpPr>
        <p:cNvPr id="1" name="Shape 15"/>
        <p:cNvGrpSpPr/>
        <p:nvPr/>
      </p:nvGrpSpPr>
      <p:grpSpPr>
        <a:xfrm>
          <a:off x="0" y="0"/>
          <a:ext cx="0" cy="0"/>
          <a:chOff x="0" y="0"/>
          <a:chExt cx="0" cy="0"/>
        </a:xfrm>
      </p:grpSpPr>
      <p:sp>
        <p:nvSpPr>
          <p:cNvPr id="16" name="Google Shape;16;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 name="Google Shape;17;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 name="Google Shape;18;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Τίτλος και Κατακόρυφο κείμενο" type="vertTx">
  <p:cSld name="VERTICAL_TEXT">
    <p:spTree>
      <p:nvGrpSpPr>
        <p:cNvPr id="1" name="Shape 72"/>
        <p:cNvGrpSpPr/>
        <p:nvPr/>
      </p:nvGrpSpPr>
      <p:grpSpPr>
        <a:xfrm>
          <a:off x="0" y="0"/>
          <a:ext cx="0" cy="0"/>
          <a:chOff x="0" y="0"/>
          <a:chExt cx="0" cy="0"/>
        </a:xfrm>
      </p:grpSpPr>
      <p:sp>
        <p:nvSpPr>
          <p:cNvPr id="73" name="Google Shape;73;p3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Κατακόρυφος τίτλος και Κείμενο" type="vertTitleAndTx">
  <p:cSld name="VERTICAL_TITLE_AND_VERTICAL_TEXT">
    <p:spTree>
      <p:nvGrpSpPr>
        <p:cNvPr id="1" name="Shape 78"/>
        <p:cNvGrpSpPr/>
        <p:nvPr/>
      </p:nvGrpSpPr>
      <p:grpSpPr>
        <a:xfrm>
          <a:off x="0" y="0"/>
          <a:ext cx="0" cy="0"/>
          <a:chOff x="0" y="0"/>
          <a:chExt cx="0" cy="0"/>
        </a:xfrm>
      </p:grpSpPr>
      <p:sp>
        <p:nvSpPr>
          <p:cNvPr id="79" name="Google Shape;79;p3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Τίτλος και περιεχόμενο" type="obj">
  <p:cSld name="OBJECT">
    <p:spTree>
      <p:nvGrpSpPr>
        <p:cNvPr id="1" name="Shape 19"/>
        <p:cNvGrpSpPr/>
        <p:nvPr/>
      </p:nvGrpSpPr>
      <p:grpSpPr>
        <a:xfrm>
          <a:off x="0" y="0"/>
          <a:ext cx="0" cy="0"/>
          <a:chOff x="0" y="0"/>
          <a:chExt cx="0" cy="0"/>
        </a:xfrm>
      </p:grpSpPr>
      <p:sp>
        <p:nvSpPr>
          <p:cNvPr id="20" name="Google Shape;20;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2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 name="Google Shape;24;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Μόνο τίτλος" type="titleOnly">
  <p:cSld name="TITLE_ONLY">
    <p:spTree>
      <p:nvGrpSpPr>
        <p:cNvPr id="1" name="Shape 25"/>
        <p:cNvGrpSpPr/>
        <p:nvPr/>
      </p:nvGrpSpPr>
      <p:grpSpPr>
        <a:xfrm>
          <a:off x="0" y="0"/>
          <a:ext cx="0" cy="0"/>
          <a:chOff x="0" y="0"/>
          <a:chExt cx="0" cy="0"/>
        </a:xfrm>
      </p:grpSpPr>
      <p:sp>
        <p:nvSpPr>
          <p:cNvPr id="26" name="Google Shape;26;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Διαφάνεια τίτλου" type="title">
  <p:cSld name="TITLE">
    <p:spTree>
      <p:nvGrpSpPr>
        <p:cNvPr id="1" name="Shape 30"/>
        <p:cNvGrpSpPr/>
        <p:nvPr/>
      </p:nvGrpSpPr>
      <p:grpSpPr>
        <a:xfrm>
          <a:off x="0" y="0"/>
          <a:ext cx="0" cy="0"/>
          <a:chOff x="0" y="0"/>
          <a:chExt cx="0" cy="0"/>
        </a:xfrm>
      </p:grpSpPr>
      <p:sp>
        <p:nvSpPr>
          <p:cNvPr id="31" name="Google Shape;31;p3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3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33" name="Google Shape;33;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Κεφαλίδα ενότητας" type="secHead">
  <p:cSld name="SECTION_HEADER">
    <p:spTree>
      <p:nvGrpSpPr>
        <p:cNvPr id="1" name="Shape 36"/>
        <p:cNvGrpSpPr/>
        <p:nvPr/>
      </p:nvGrpSpPr>
      <p:grpSpPr>
        <a:xfrm>
          <a:off x="0" y="0"/>
          <a:ext cx="0" cy="0"/>
          <a:chOff x="0" y="0"/>
          <a:chExt cx="0" cy="0"/>
        </a:xfrm>
      </p:grpSpPr>
      <p:sp>
        <p:nvSpPr>
          <p:cNvPr id="37" name="Google Shape;37;p3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3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9" name="Google Shape;39;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Δύο περιεχόμενα" type="twoObj">
  <p:cSld name="TWO_OBJECTS">
    <p:spTree>
      <p:nvGrpSpPr>
        <p:cNvPr id="1" name="Shape 42"/>
        <p:cNvGrpSpPr/>
        <p:nvPr/>
      </p:nvGrpSpPr>
      <p:grpSpPr>
        <a:xfrm>
          <a:off x="0" y="0"/>
          <a:ext cx="0" cy="0"/>
          <a:chOff x="0" y="0"/>
          <a:chExt cx="0" cy="0"/>
        </a:xfrm>
      </p:grpSpPr>
      <p:sp>
        <p:nvSpPr>
          <p:cNvPr id="43" name="Google Shape;43;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4" name="Google Shape;44;p3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3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Σύγκριση" type="twoTxTwoObj">
  <p:cSld name="TWO_OBJECTS_WITH_TEXT">
    <p:spTree>
      <p:nvGrpSpPr>
        <p:cNvPr id="1" name="Shape 49"/>
        <p:cNvGrpSpPr/>
        <p:nvPr/>
      </p:nvGrpSpPr>
      <p:grpSpPr>
        <a:xfrm>
          <a:off x="0" y="0"/>
          <a:ext cx="0" cy="0"/>
          <a:chOff x="0" y="0"/>
          <a:chExt cx="0" cy="0"/>
        </a:xfrm>
      </p:grpSpPr>
      <p:sp>
        <p:nvSpPr>
          <p:cNvPr id="50" name="Google Shape;50;p3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3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2" name="Google Shape;52;p3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3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4" name="Google Shape;54;p3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Περιεχόμενο με λεζάντα" type="objTx">
  <p:cSld name="OBJECT_WITH_CAPTION_TEXT">
    <p:spTree>
      <p:nvGrpSpPr>
        <p:cNvPr id="1" name="Shape 58"/>
        <p:cNvGrpSpPr/>
        <p:nvPr/>
      </p:nvGrpSpPr>
      <p:grpSpPr>
        <a:xfrm>
          <a:off x="0" y="0"/>
          <a:ext cx="0" cy="0"/>
          <a:chOff x="0" y="0"/>
          <a:chExt cx="0" cy="0"/>
        </a:xfrm>
      </p:grpSpPr>
      <p:sp>
        <p:nvSpPr>
          <p:cNvPr id="59" name="Google Shape;59;p3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Εικόνα με λεζάντα" type="picTx">
  <p:cSld name="PICTURE_WITH_CAPTION_TEXT">
    <p:spTree>
      <p:nvGrpSpPr>
        <p:cNvPr id="1" name="Shape 65"/>
        <p:cNvGrpSpPr/>
        <p:nvPr/>
      </p:nvGrpSpPr>
      <p:grpSpPr>
        <a:xfrm>
          <a:off x="0" y="0"/>
          <a:ext cx="0" cy="0"/>
          <a:chOff x="0" y="0"/>
          <a:chExt cx="0" cy="0"/>
        </a:xfrm>
      </p:grpSpPr>
      <p:sp>
        <p:nvSpPr>
          <p:cNvPr id="66" name="Google Shape;66;p3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6"/>
          <p:cNvSpPr>
            <a:spLocks noGrp="1"/>
          </p:cNvSpPr>
          <p:nvPr>
            <p:ph type="pic" idx="2"/>
          </p:nvPr>
        </p:nvSpPr>
        <p:spPr>
          <a:xfrm>
            <a:off x="5183188" y="987425"/>
            <a:ext cx="6172200" cy="4873625"/>
          </a:xfrm>
          <a:prstGeom prst="rect">
            <a:avLst/>
          </a:prstGeom>
          <a:noFill/>
          <a:ln>
            <a:noFill/>
          </a:ln>
        </p:spPr>
      </p:sp>
      <p:sp>
        <p:nvSpPr>
          <p:cNvPr id="68" name="Google Shape;68;p3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l-G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l-G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g2c4b77817b0_0_81"/>
          <p:cNvPicPr preferRelativeResize="0"/>
          <p:nvPr/>
        </p:nvPicPr>
        <p:blipFill rotWithShape="1">
          <a:blip r:embed="rId3">
            <a:alphaModFix/>
          </a:blip>
          <a:srcRect l="40960" t="41801" r="12201" b="35617"/>
          <a:stretch/>
        </p:blipFill>
        <p:spPr>
          <a:xfrm>
            <a:off x="5892900" y="2866775"/>
            <a:ext cx="6118048" cy="1659125"/>
          </a:xfrm>
          <a:prstGeom prst="rect">
            <a:avLst/>
          </a:prstGeom>
          <a:noFill/>
          <a:ln>
            <a:noFill/>
          </a:ln>
        </p:spPr>
      </p:pic>
      <p:pic>
        <p:nvPicPr>
          <p:cNvPr id="90" name="Google Shape;90;g2c4b77817b0_0_81"/>
          <p:cNvPicPr preferRelativeResize="0"/>
          <p:nvPr/>
        </p:nvPicPr>
        <p:blipFill>
          <a:blip r:embed="rId4">
            <a:alphaModFix/>
          </a:blip>
          <a:stretch>
            <a:fillRect/>
          </a:stretch>
        </p:blipFill>
        <p:spPr>
          <a:xfrm>
            <a:off x="0" y="1355325"/>
            <a:ext cx="5604348" cy="4345574"/>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15"/>
          <p:cNvPicPr preferRelativeResize="0"/>
          <p:nvPr/>
        </p:nvPicPr>
        <p:blipFill rotWithShape="1">
          <a:blip r:embed="rId3">
            <a:alphaModFix/>
          </a:blip>
          <a:srcRect l="511" t="7412" r="511" b="7413"/>
          <a:stretch/>
        </p:blipFill>
        <p:spPr>
          <a:xfrm>
            <a:off x="0" y="0"/>
            <a:ext cx="12192000" cy="6858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55"/>
        <p:cNvGrpSpPr/>
        <p:nvPr/>
      </p:nvGrpSpPr>
      <p:grpSpPr>
        <a:xfrm>
          <a:off x="0" y="0"/>
          <a:ext cx="0" cy="0"/>
          <a:chOff x="0" y="0"/>
          <a:chExt cx="0" cy="0"/>
        </a:xfrm>
      </p:grpSpPr>
      <p:sp>
        <p:nvSpPr>
          <p:cNvPr id="156" name="Google Shape;156;g2c4b77817b0_0_0"/>
          <p:cNvSpPr/>
          <p:nvPr/>
        </p:nvSpPr>
        <p:spPr>
          <a:xfrm>
            <a:off x="1524" y="0"/>
            <a:ext cx="12189000" cy="68580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57" name="Google Shape;157;g2c4b77817b0_0_0"/>
          <p:cNvPicPr preferRelativeResize="0"/>
          <p:nvPr/>
        </p:nvPicPr>
        <p:blipFill rotWithShape="1">
          <a:blip r:embed="rId3">
            <a:alphaModFix/>
          </a:blip>
          <a:srcRect l="872"/>
          <a:stretch/>
        </p:blipFill>
        <p:spPr>
          <a:xfrm>
            <a:off x="20" y="1282"/>
            <a:ext cx="12191979" cy="685671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6"/>
          <p:cNvSpPr/>
          <p:nvPr/>
        </p:nvSpPr>
        <p:spPr>
          <a:xfrm>
            <a:off x="908315" y="184155"/>
            <a:ext cx="9750683"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4400" b="1">
                <a:solidFill>
                  <a:srgbClr val="3E1FE6"/>
                </a:solidFill>
                <a:latin typeface="Arial"/>
                <a:ea typeface="Arial"/>
                <a:cs typeface="Arial"/>
                <a:sym typeface="Arial"/>
              </a:rPr>
              <a:t>Platforms for Citizens’ engagement </a:t>
            </a:r>
            <a:endParaRPr sz="4400">
              <a:solidFill>
                <a:srgbClr val="3E1FE6"/>
              </a:solidFill>
              <a:latin typeface="Arial"/>
              <a:ea typeface="Arial"/>
              <a:cs typeface="Arial"/>
              <a:sym typeface="Arial"/>
            </a:endParaRPr>
          </a:p>
        </p:txBody>
      </p:sp>
      <p:sp>
        <p:nvSpPr>
          <p:cNvPr id="164" name="Google Shape;164;p16"/>
          <p:cNvSpPr txBox="1"/>
          <p:nvPr/>
        </p:nvSpPr>
        <p:spPr>
          <a:xfrm>
            <a:off x="393548" y="2062674"/>
            <a:ext cx="4876528" cy="57785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l-GR" sz="2400">
                <a:solidFill>
                  <a:srgbClr val="005CC4"/>
                </a:solidFill>
                <a:latin typeface="Arial"/>
                <a:ea typeface="Arial"/>
                <a:cs typeface="Arial"/>
                <a:sym typeface="Arial"/>
              </a:rPr>
              <a:t>Mobile Applications and Websites</a:t>
            </a:r>
            <a:endParaRPr/>
          </a:p>
        </p:txBody>
      </p:sp>
      <p:sp>
        <p:nvSpPr>
          <p:cNvPr id="165" name="Google Shape;165;p16"/>
          <p:cNvSpPr/>
          <p:nvPr/>
        </p:nvSpPr>
        <p:spPr>
          <a:xfrm>
            <a:off x="393548" y="2869451"/>
            <a:ext cx="6036000" cy="19389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50000"/>
              </a:lnSpc>
              <a:spcBef>
                <a:spcPts val="0"/>
              </a:spcBef>
              <a:spcAft>
                <a:spcPts val="0"/>
              </a:spcAft>
              <a:buClr>
                <a:schemeClr val="dk1"/>
              </a:buClr>
              <a:buSzPts val="2400"/>
              <a:buFont typeface="Arial"/>
              <a:buChar char="•"/>
            </a:pPr>
            <a:r>
              <a:rPr lang="el-GR" sz="2400" b="1">
                <a:solidFill>
                  <a:schemeClr val="dk1"/>
                </a:solidFill>
                <a:latin typeface="Arial"/>
                <a:ea typeface="Arial"/>
                <a:cs typeface="Arial"/>
                <a:sym typeface="Arial"/>
              </a:rPr>
              <a:t>chatbots</a:t>
            </a:r>
            <a:endParaRPr/>
          </a:p>
          <a:p>
            <a:pPr marL="285750" marR="0" lvl="0" indent="-285750" algn="l" rtl="0">
              <a:lnSpc>
                <a:spcPct val="150000"/>
              </a:lnSpc>
              <a:spcBef>
                <a:spcPts val="0"/>
              </a:spcBef>
              <a:spcAft>
                <a:spcPts val="0"/>
              </a:spcAft>
              <a:buClr>
                <a:schemeClr val="dk1"/>
              </a:buClr>
              <a:buSzPts val="2400"/>
              <a:buFont typeface="Arial"/>
              <a:buChar char="•"/>
            </a:pPr>
            <a:r>
              <a:rPr lang="el-GR" sz="2400" b="1">
                <a:solidFill>
                  <a:schemeClr val="dk1"/>
                </a:solidFill>
                <a:latin typeface="Arial"/>
                <a:ea typeface="Arial"/>
                <a:cs typeface="Arial"/>
                <a:sym typeface="Arial"/>
              </a:rPr>
              <a:t>access information </a:t>
            </a:r>
            <a:r>
              <a:rPr lang="el-GR" sz="2400">
                <a:solidFill>
                  <a:schemeClr val="dk1"/>
                </a:solidFill>
                <a:latin typeface="Arial"/>
                <a:ea typeface="Arial"/>
                <a:cs typeface="Arial"/>
                <a:sym typeface="Arial"/>
              </a:rPr>
              <a:t>about city services</a:t>
            </a:r>
            <a:endParaRPr/>
          </a:p>
          <a:p>
            <a:pPr marL="457200" marR="0" lvl="0" indent="0" algn="l" rtl="0">
              <a:spcBef>
                <a:spcPts val="0"/>
              </a:spcBef>
              <a:spcAft>
                <a:spcPts val="0"/>
              </a:spcAft>
              <a:buNone/>
            </a:pPr>
            <a:endParaRPr/>
          </a:p>
        </p:txBody>
      </p:sp>
      <p:pic>
        <p:nvPicPr>
          <p:cNvPr id="166" name="Google Shape;166;p16"/>
          <p:cNvPicPr preferRelativeResize="0"/>
          <p:nvPr/>
        </p:nvPicPr>
        <p:blipFill rotWithShape="1">
          <a:blip r:embed="rId3">
            <a:alphaModFix/>
          </a:blip>
          <a:srcRect/>
          <a:stretch/>
        </p:blipFill>
        <p:spPr>
          <a:xfrm>
            <a:off x="6364145" y="1368783"/>
            <a:ext cx="5940228" cy="449425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17"/>
          <p:cNvSpPr/>
          <p:nvPr/>
        </p:nvSpPr>
        <p:spPr>
          <a:xfrm>
            <a:off x="1381080" y="203682"/>
            <a:ext cx="9750683"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4400" b="1">
                <a:solidFill>
                  <a:srgbClr val="3E1FE6"/>
                </a:solidFill>
                <a:latin typeface="Arial"/>
                <a:ea typeface="Arial"/>
                <a:cs typeface="Arial"/>
                <a:sym typeface="Arial"/>
              </a:rPr>
              <a:t>Platforms for Citizens’ engagement </a:t>
            </a:r>
            <a:endParaRPr sz="4400">
              <a:solidFill>
                <a:srgbClr val="3E1FE6"/>
              </a:solidFill>
              <a:latin typeface="Arial"/>
              <a:ea typeface="Arial"/>
              <a:cs typeface="Arial"/>
              <a:sym typeface="Arial"/>
            </a:endParaRPr>
          </a:p>
        </p:txBody>
      </p:sp>
      <p:sp>
        <p:nvSpPr>
          <p:cNvPr id="173" name="Google Shape;173;p17"/>
          <p:cNvSpPr txBox="1"/>
          <p:nvPr/>
        </p:nvSpPr>
        <p:spPr>
          <a:xfrm>
            <a:off x="279918" y="1926851"/>
            <a:ext cx="5816082" cy="57785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l-GR" sz="2400">
                <a:solidFill>
                  <a:srgbClr val="005CC4"/>
                </a:solidFill>
                <a:latin typeface="Arial"/>
                <a:ea typeface="Arial"/>
                <a:cs typeface="Arial"/>
                <a:sym typeface="Arial"/>
              </a:rPr>
              <a:t>Citizen Feedback and Reporting Systems</a:t>
            </a:r>
            <a:endParaRPr/>
          </a:p>
        </p:txBody>
      </p:sp>
      <p:sp>
        <p:nvSpPr>
          <p:cNvPr id="174" name="Google Shape;174;p17"/>
          <p:cNvSpPr/>
          <p:nvPr/>
        </p:nvSpPr>
        <p:spPr>
          <a:xfrm>
            <a:off x="376170" y="2785228"/>
            <a:ext cx="5976504" cy="1754326"/>
          </a:xfrm>
          <a:prstGeom prst="rect">
            <a:avLst/>
          </a:prstGeom>
          <a:noFill/>
          <a:ln>
            <a:noFill/>
          </a:ln>
        </p:spPr>
        <p:txBody>
          <a:bodyPr spcFirstLastPara="1" wrap="square" lIns="91425" tIns="45700" rIns="91425" bIns="45700" anchor="t" anchorCtr="0">
            <a:spAutoFit/>
          </a:bodyPr>
          <a:lstStyle/>
          <a:p>
            <a:pPr marL="285750" marR="0" lvl="0" indent="-285750" algn="l" rtl="0">
              <a:lnSpc>
                <a:spcPct val="150000"/>
              </a:lnSpc>
              <a:spcBef>
                <a:spcPts val="0"/>
              </a:spcBef>
              <a:spcAft>
                <a:spcPts val="0"/>
              </a:spcAft>
              <a:buClr>
                <a:schemeClr val="dk1"/>
              </a:buClr>
              <a:buSzPts val="2400"/>
              <a:buFont typeface="Arial"/>
              <a:buChar char="•"/>
            </a:pPr>
            <a:r>
              <a:rPr lang="el-GR" sz="2400">
                <a:solidFill>
                  <a:schemeClr val="dk1"/>
                </a:solidFill>
                <a:latin typeface="Arial"/>
                <a:ea typeface="Arial"/>
                <a:cs typeface="Arial"/>
                <a:sym typeface="Arial"/>
              </a:rPr>
              <a:t>apps that allow citizens to </a:t>
            </a:r>
            <a:r>
              <a:rPr lang="el-GR" sz="2400" b="1">
                <a:solidFill>
                  <a:schemeClr val="dk1"/>
                </a:solidFill>
                <a:latin typeface="Arial"/>
                <a:ea typeface="Arial"/>
                <a:cs typeface="Arial"/>
                <a:sym typeface="Arial"/>
              </a:rPr>
              <a:t>report issues</a:t>
            </a:r>
            <a:endParaRPr/>
          </a:p>
          <a:p>
            <a:pPr marL="285750" marR="0" lvl="0" indent="-285750" algn="l" rtl="0">
              <a:spcBef>
                <a:spcPts val="0"/>
              </a:spcBef>
              <a:spcAft>
                <a:spcPts val="0"/>
              </a:spcAft>
              <a:buClr>
                <a:schemeClr val="dk1"/>
              </a:buClr>
              <a:buSzPts val="2400"/>
              <a:buFont typeface="Arial"/>
              <a:buChar char="•"/>
            </a:pPr>
            <a:r>
              <a:rPr lang="el-GR" sz="2400" b="1">
                <a:solidFill>
                  <a:schemeClr val="dk1"/>
                </a:solidFill>
                <a:latin typeface="Arial"/>
                <a:ea typeface="Arial"/>
                <a:cs typeface="Arial"/>
                <a:sym typeface="Arial"/>
              </a:rPr>
              <a:t>participatory budgeting </a:t>
            </a:r>
            <a:r>
              <a:rPr lang="el-GR" sz="2400">
                <a:solidFill>
                  <a:schemeClr val="dk1"/>
                </a:solidFill>
                <a:latin typeface="Arial"/>
                <a:ea typeface="Arial"/>
                <a:cs typeface="Arial"/>
                <a:sym typeface="Arial"/>
              </a:rPr>
              <a:t>in which the local community decides how to allocate part of a municipal budget</a:t>
            </a:r>
            <a:endParaRPr sz="2400">
              <a:solidFill>
                <a:schemeClr val="dk1"/>
              </a:solidFill>
              <a:latin typeface="Arial"/>
              <a:ea typeface="Arial"/>
              <a:cs typeface="Arial"/>
              <a:sym typeface="Arial"/>
            </a:endParaRPr>
          </a:p>
        </p:txBody>
      </p:sp>
      <p:pic>
        <p:nvPicPr>
          <p:cNvPr id="175" name="Google Shape;175;p17"/>
          <p:cNvPicPr preferRelativeResize="0"/>
          <p:nvPr/>
        </p:nvPicPr>
        <p:blipFill rotWithShape="1">
          <a:blip r:embed="rId3">
            <a:alphaModFix/>
          </a:blip>
          <a:srcRect/>
          <a:stretch/>
        </p:blipFill>
        <p:spPr>
          <a:xfrm>
            <a:off x="6256422" y="1253650"/>
            <a:ext cx="8072386" cy="530992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18"/>
          <p:cNvSpPr/>
          <p:nvPr/>
        </p:nvSpPr>
        <p:spPr>
          <a:xfrm>
            <a:off x="908315" y="184155"/>
            <a:ext cx="9750683"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4400" b="1">
                <a:solidFill>
                  <a:srgbClr val="3E1FE6"/>
                </a:solidFill>
                <a:latin typeface="Arial"/>
                <a:ea typeface="Arial"/>
                <a:cs typeface="Arial"/>
                <a:sym typeface="Arial"/>
              </a:rPr>
              <a:t>Platforms for Citizens’ engagement </a:t>
            </a:r>
            <a:endParaRPr sz="4400">
              <a:solidFill>
                <a:srgbClr val="3E1FE6"/>
              </a:solidFill>
              <a:latin typeface="Arial"/>
              <a:ea typeface="Arial"/>
              <a:cs typeface="Arial"/>
              <a:sym typeface="Arial"/>
            </a:endParaRPr>
          </a:p>
        </p:txBody>
      </p:sp>
      <p:sp>
        <p:nvSpPr>
          <p:cNvPr id="182" name="Google Shape;182;p18"/>
          <p:cNvSpPr txBox="1"/>
          <p:nvPr/>
        </p:nvSpPr>
        <p:spPr>
          <a:xfrm>
            <a:off x="908315" y="1545382"/>
            <a:ext cx="2717411" cy="57785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l-GR" sz="2400">
                <a:solidFill>
                  <a:srgbClr val="005CC4"/>
                </a:solidFill>
                <a:latin typeface="Arial"/>
                <a:ea typeface="Arial"/>
                <a:cs typeface="Arial"/>
                <a:sym typeface="Arial"/>
              </a:rPr>
              <a:t>Open Data Portals</a:t>
            </a:r>
            <a:endParaRPr/>
          </a:p>
        </p:txBody>
      </p:sp>
      <p:sp>
        <p:nvSpPr>
          <p:cNvPr id="183" name="Google Shape;183;p18"/>
          <p:cNvSpPr/>
          <p:nvPr/>
        </p:nvSpPr>
        <p:spPr>
          <a:xfrm>
            <a:off x="1072399" y="2317744"/>
            <a:ext cx="4600090" cy="3600986"/>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l-GR" sz="2400">
                <a:solidFill>
                  <a:schemeClr val="dk1"/>
                </a:solidFill>
                <a:latin typeface="Arial"/>
                <a:ea typeface="Arial"/>
                <a:cs typeface="Arial"/>
                <a:sym typeface="Arial"/>
              </a:rPr>
              <a:t>provide access to </a:t>
            </a:r>
            <a:r>
              <a:rPr lang="el-GR" sz="2400" b="1">
                <a:solidFill>
                  <a:schemeClr val="dk1"/>
                </a:solidFill>
                <a:latin typeface="Arial"/>
                <a:ea typeface="Arial"/>
                <a:cs typeface="Arial"/>
                <a:sym typeface="Arial"/>
              </a:rPr>
              <a:t>city data</a:t>
            </a:r>
            <a:r>
              <a:rPr lang="el-GR" sz="2400">
                <a:solidFill>
                  <a:schemeClr val="dk1"/>
                </a:solidFill>
                <a:latin typeface="Arial"/>
                <a:ea typeface="Arial"/>
                <a:cs typeface="Arial"/>
                <a:sym typeface="Arial"/>
              </a:rPr>
              <a:t>, enabling </a:t>
            </a:r>
            <a:endParaRPr/>
          </a:p>
          <a:p>
            <a:pPr marL="342900" marR="0" lvl="0" indent="-342900" algn="l" rtl="0">
              <a:lnSpc>
                <a:spcPct val="150000"/>
              </a:lnSpc>
              <a:spcBef>
                <a:spcPts val="0"/>
              </a:spcBef>
              <a:spcAft>
                <a:spcPts val="0"/>
              </a:spcAft>
              <a:buClr>
                <a:schemeClr val="dk1"/>
              </a:buClr>
              <a:buSzPts val="2400"/>
              <a:buFont typeface="Arial"/>
              <a:buChar char="•"/>
            </a:pPr>
            <a:r>
              <a:rPr lang="el-GR" sz="2400">
                <a:solidFill>
                  <a:schemeClr val="dk1"/>
                </a:solidFill>
                <a:latin typeface="Arial"/>
                <a:ea typeface="Arial"/>
                <a:cs typeface="Arial"/>
                <a:sym typeface="Arial"/>
              </a:rPr>
              <a:t>Citizens</a:t>
            </a:r>
            <a:endParaRPr/>
          </a:p>
          <a:p>
            <a:pPr marL="342900" marR="0" lvl="0" indent="-342900" algn="l" rtl="0">
              <a:lnSpc>
                <a:spcPct val="150000"/>
              </a:lnSpc>
              <a:spcBef>
                <a:spcPts val="0"/>
              </a:spcBef>
              <a:spcAft>
                <a:spcPts val="0"/>
              </a:spcAft>
              <a:buClr>
                <a:schemeClr val="dk1"/>
              </a:buClr>
              <a:buSzPts val="2400"/>
              <a:buFont typeface="Arial"/>
              <a:buChar char="•"/>
            </a:pPr>
            <a:r>
              <a:rPr lang="el-GR" sz="2400">
                <a:solidFill>
                  <a:schemeClr val="dk1"/>
                </a:solidFill>
                <a:latin typeface="Arial"/>
                <a:ea typeface="Arial"/>
                <a:cs typeface="Arial"/>
                <a:sym typeface="Arial"/>
              </a:rPr>
              <a:t>Researchers</a:t>
            </a:r>
            <a:endParaRPr/>
          </a:p>
          <a:p>
            <a:pPr marL="342900" marR="0" lvl="0" indent="-342900" algn="l" rtl="0">
              <a:lnSpc>
                <a:spcPct val="150000"/>
              </a:lnSpc>
              <a:spcBef>
                <a:spcPts val="0"/>
              </a:spcBef>
              <a:spcAft>
                <a:spcPts val="0"/>
              </a:spcAft>
              <a:buClr>
                <a:schemeClr val="dk1"/>
              </a:buClr>
              <a:buSzPts val="2400"/>
              <a:buFont typeface="Arial"/>
              <a:buChar char="•"/>
            </a:pPr>
            <a:r>
              <a:rPr lang="el-GR" sz="2400">
                <a:solidFill>
                  <a:schemeClr val="dk1"/>
                </a:solidFill>
                <a:latin typeface="Arial"/>
                <a:ea typeface="Arial"/>
                <a:cs typeface="Arial"/>
                <a:sym typeface="Arial"/>
              </a:rPr>
              <a:t>Developers </a:t>
            </a:r>
            <a:endParaRPr/>
          </a:p>
          <a:p>
            <a:pPr marL="0" marR="0" lvl="0" indent="0" algn="l" rtl="0">
              <a:spcBef>
                <a:spcPts val="0"/>
              </a:spcBef>
              <a:spcAft>
                <a:spcPts val="0"/>
              </a:spcAft>
              <a:buNone/>
            </a:pPr>
            <a:r>
              <a:rPr lang="el-GR" sz="2400">
                <a:solidFill>
                  <a:schemeClr val="dk1"/>
                </a:solidFill>
                <a:latin typeface="Arial"/>
                <a:ea typeface="Arial"/>
                <a:cs typeface="Arial"/>
                <a:sym typeface="Arial"/>
              </a:rPr>
              <a:t>to use this information for various purposes</a:t>
            </a:r>
            <a:endParaRPr sz="2400">
              <a:solidFill>
                <a:schemeClr val="dk1"/>
              </a:solidFill>
              <a:latin typeface="Arial"/>
              <a:ea typeface="Arial"/>
              <a:cs typeface="Arial"/>
              <a:sym typeface="Arial"/>
            </a:endParaRPr>
          </a:p>
        </p:txBody>
      </p:sp>
      <p:pic>
        <p:nvPicPr>
          <p:cNvPr id="184" name="Google Shape;184;p18"/>
          <p:cNvPicPr preferRelativeResize="0"/>
          <p:nvPr/>
        </p:nvPicPr>
        <p:blipFill rotWithShape="1">
          <a:blip r:embed="rId3">
            <a:alphaModFix/>
          </a:blip>
          <a:srcRect/>
          <a:stretch/>
        </p:blipFill>
        <p:spPr>
          <a:xfrm>
            <a:off x="6519512" y="1664364"/>
            <a:ext cx="5672488" cy="425436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19"/>
          <p:cNvSpPr/>
          <p:nvPr/>
        </p:nvSpPr>
        <p:spPr>
          <a:xfrm>
            <a:off x="908315" y="184155"/>
            <a:ext cx="9750683"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4400" b="1">
                <a:solidFill>
                  <a:srgbClr val="3E1FE6"/>
                </a:solidFill>
                <a:latin typeface="Arial"/>
                <a:ea typeface="Arial"/>
                <a:cs typeface="Arial"/>
                <a:sym typeface="Arial"/>
              </a:rPr>
              <a:t>Platforms for Citizens’ engagement </a:t>
            </a:r>
            <a:endParaRPr sz="4400">
              <a:solidFill>
                <a:srgbClr val="3E1FE6"/>
              </a:solidFill>
              <a:latin typeface="Arial"/>
              <a:ea typeface="Arial"/>
              <a:cs typeface="Arial"/>
              <a:sym typeface="Arial"/>
            </a:endParaRPr>
          </a:p>
        </p:txBody>
      </p:sp>
      <p:sp>
        <p:nvSpPr>
          <p:cNvPr id="191" name="Google Shape;191;p19"/>
          <p:cNvSpPr txBox="1"/>
          <p:nvPr/>
        </p:nvSpPr>
        <p:spPr>
          <a:xfrm>
            <a:off x="427813" y="1850446"/>
            <a:ext cx="3610284" cy="57785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l-GR" sz="2400">
                <a:solidFill>
                  <a:srgbClr val="005CC4"/>
                </a:solidFill>
                <a:latin typeface="Arial"/>
                <a:ea typeface="Arial"/>
                <a:cs typeface="Arial"/>
                <a:sym typeface="Arial"/>
              </a:rPr>
              <a:t>Crowdsourcing Initiatives</a:t>
            </a:r>
            <a:endParaRPr/>
          </a:p>
        </p:txBody>
      </p:sp>
      <p:sp>
        <p:nvSpPr>
          <p:cNvPr id="192" name="Google Shape;192;p19"/>
          <p:cNvSpPr/>
          <p:nvPr/>
        </p:nvSpPr>
        <p:spPr>
          <a:xfrm>
            <a:off x="980020" y="2830859"/>
            <a:ext cx="3736359" cy="2239844"/>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l-GR" sz="2400">
                <a:solidFill>
                  <a:schemeClr val="dk1"/>
                </a:solidFill>
                <a:latin typeface="Arial"/>
                <a:ea typeface="Arial"/>
                <a:cs typeface="Arial"/>
                <a:sym typeface="Arial"/>
              </a:rPr>
              <a:t>Contribute:</a:t>
            </a:r>
            <a:endParaRPr/>
          </a:p>
          <a:p>
            <a:pPr marL="342900" marR="0" lvl="0" indent="-342900" algn="l" rtl="0">
              <a:lnSpc>
                <a:spcPct val="150000"/>
              </a:lnSpc>
              <a:spcBef>
                <a:spcPts val="0"/>
              </a:spcBef>
              <a:spcAft>
                <a:spcPts val="0"/>
              </a:spcAft>
              <a:buClr>
                <a:schemeClr val="dk1"/>
              </a:buClr>
              <a:buSzPts val="2400"/>
              <a:buFont typeface="Arial"/>
              <a:buChar char="•"/>
            </a:pPr>
            <a:r>
              <a:rPr lang="el-GR" sz="2400">
                <a:solidFill>
                  <a:schemeClr val="dk1"/>
                </a:solidFill>
                <a:latin typeface="Arial"/>
                <a:ea typeface="Arial"/>
                <a:cs typeface="Arial"/>
                <a:sym typeface="Arial"/>
              </a:rPr>
              <a:t>Ideas</a:t>
            </a:r>
            <a:endParaRPr/>
          </a:p>
          <a:p>
            <a:pPr marL="342900" marR="0" lvl="0" indent="-342900" algn="l" rtl="0">
              <a:lnSpc>
                <a:spcPct val="150000"/>
              </a:lnSpc>
              <a:spcBef>
                <a:spcPts val="0"/>
              </a:spcBef>
              <a:spcAft>
                <a:spcPts val="0"/>
              </a:spcAft>
              <a:buClr>
                <a:schemeClr val="dk1"/>
              </a:buClr>
              <a:buSzPts val="2400"/>
              <a:buFont typeface="Arial"/>
              <a:buChar char="•"/>
            </a:pPr>
            <a:r>
              <a:rPr lang="el-GR" sz="2400">
                <a:solidFill>
                  <a:schemeClr val="dk1"/>
                </a:solidFill>
                <a:latin typeface="Arial"/>
                <a:ea typeface="Arial"/>
                <a:cs typeface="Arial"/>
                <a:sym typeface="Arial"/>
              </a:rPr>
              <a:t>data </a:t>
            </a:r>
            <a:endParaRPr/>
          </a:p>
          <a:p>
            <a:pPr marL="342900" marR="0" lvl="0" indent="-342900" algn="l" rtl="0">
              <a:lnSpc>
                <a:spcPct val="150000"/>
              </a:lnSpc>
              <a:spcBef>
                <a:spcPts val="0"/>
              </a:spcBef>
              <a:spcAft>
                <a:spcPts val="0"/>
              </a:spcAft>
              <a:buClr>
                <a:schemeClr val="dk1"/>
              </a:buClr>
              <a:buSzPts val="2400"/>
              <a:buFont typeface="Arial"/>
              <a:buChar char="•"/>
            </a:pPr>
            <a:r>
              <a:rPr lang="el-GR" sz="2400">
                <a:solidFill>
                  <a:schemeClr val="dk1"/>
                </a:solidFill>
                <a:latin typeface="Arial"/>
                <a:ea typeface="Arial"/>
                <a:cs typeface="Arial"/>
                <a:sym typeface="Arial"/>
              </a:rPr>
              <a:t>volunteer efforts </a:t>
            </a:r>
            <a:endParaRPr sz="2400">
              <a:solidFill>
                <a:schemeClr val="dk1"/>
              </a:solidFill>
              <a:latin typeface="Arial"/>
              <a:ea typeface="Arial"/>
              <a:cs typeface="Arial"/>
              <a:sym typeface="Arial"/>
            </a:endParaRPr>
          </a:p>
        </p:txBody>
      </p:sp>
      <p:pic>
        <p:nvPicPr>
          <p:cNvPr id="193" name="Google Shape;193;p19"/>
          <p:cNvPicPr preferRelativeResize="0"/>
          <p:nvPr/>
        </p:nvPicPr>
        <p:blipFill rotWithShape="1">
          <a:blip r:embed="rId3">
            <a:alphaModFix/>
          </a:blip>
          <a:srcRect/>
          <a:stretch/>
        </p:blipFill>
        <p:spPr>
          <a:xfrm>
            <a:off x="5354881" y="1356159"/>
            <a:ext cx="6915150" cy="4838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0"/>
          <p:cNvSpPr/>
          <p:nvPr/>
        </p:nvSpPr>
        <p:spPr>
          <a:xfrm>
            <a:off x="1220658" y="184155"/>
            <a:ext cx="9750683"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4400" b="1">
                <a:solidFill>
                  <a:srgbClr val="3E1FE6"/>
                </a:solidFill>
                <a:latin typeface="Arial"/>
                <a:ea typeface="Arial"/>
                <a:cs typeface="Arial"/>
                <a:sym typeface="Arial"/>
              </a:rPr>
              <a:t>Platforms for Citizens’ engagement </a:t>
            </a:r>
            <a:endParaRPr sz="4400">
              <a:solidFill>
                <a:srgbClr val="3E1FE6"/>
              </a:solidFill>
              <a:latin typeface="Arial"/>
              <a:ea typeface="Arial"/>
              <a:cs typeface="Arial"/>
              <a:sym typeface="Arial"/>
            </a:endParaRPr>
          </a:p>
        </p:txBody>
      </p:sp>
      <p:sp>
        <p:nvSpPr>
          <p:cNvPr id="200" name="Google Shape;200;p20"/>
          <p:cNvSpPr txBox="1"/>
          <p:nvPr/>
        </p:nvSpPr>
        <p:spPr>
          <a:xfrm>
            <a:off x="610693" y="1763222"/>
            <a:ext cx="4124847" cy="57785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l-GR" sz="2400">
                <a:solidFill>
                  <a:srgbClr val="005CC4"/>
                </a:solidFill>
                <a:latin typeface="Arial"/>
                <a:ea typeface="Arial"/>
                <a:cs typeface="Arial"/>
                <a:sym typeface="Arial"/>
              </a:rPr>
              <a:t>Gamification and Challenges</a:t>
            </a:r>
            <a:endParaRPr/>
          </a:p>
        </p:txBody>
      </p:sp>
      <p:sp>
        <p:nvSpPr>
          <p:cNvPr id="201" name="Google Shape;201;p20"/>
          <p:cNvSpPr/>
          <p:nvPr/>
        </p:nvSpPr>
        <p:spPr>
          <a:xfrm>
            <a:off x="857616" y="2548588"/>
            <a:ext cx="5312178" cy="249754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2000" b="1">
                <a:solidFill>
                  <a:schemeClr val="dk1"/>
                </a:solidFill>
                <a:latin typeface="Arial"/>
                <a:ea typeface="Arial"/>
                <a:cs typeface="Arial"/>
                <a:sym typeface="Arial"/>
              </a:rPr>
              <a:t>Gamified applications </a:t>
            </a:r>
            <a:r>
              <a:rPr lang="el-GR" sz="2000">
                <a:solidFill>
                  <a:schemeClr val="dk1"/>
                </a:solidFill>
                <a:latin typeface="Arial"/>
                <a:ea typeface="Arial"/>
                <a:cs typeface="Arial"/>
                <a:sym typeface="Arial"/>
              </a:rPr>
              <a:t>that encourage citizen participation in activities related to:</a:t>
            </a:r>
            <a:endParaRPr/>
          </a:p>
          <a:p>
            <a:pPr marL="342900" marR="0" lvl="0" indent="-342900" algn="l" rtl="0">
              <a:lnSpc>
                <a:spcPct val="150000"/>
              </a:lnSpc>
              <a:spcBef>
                <a:spcPts val="0"/>
              </a:spcBef>
              <a:spcAft>
                <a:spcPts val="0"/>
              </a:spcAft>
              <a:buClr>
                <a:schemeClr val="dk1"/>
              </a:buClr>
              <a:buSzPts val="2000"/>
              <a:buFont typeface="Arial"/>
              <a:buChar char="•"/>
            </a:pPr>
            <a:r>
              <a:rPr lang="el-GR" sz="2000">
                <a:solidFill>
                  <a:schemeClr val="dk1"/>
                </a:solidFill>
                <a:latin typeface="Arial"/>
                <a:ea typeface="Arial"/>
                <a:cs typeface="Arial"/>
                <a:sym typeface="Arial"/>
              </a:rPr>
              <a:t>sustainability </a:t>
            </a:r>
            <a:endParaRPr/>
          </a:p>
          <a:p>
            <a:pPr marL="342900" marR="0" lvl="0" indent="-342900" algn="l" rtl="0">
              <a:lnSpc>
                <a:spcPct val="150000"/>
              </a:lnSpc>
              <a:spcBef>
                <a:spcPts val="0"/>
              </a:spcBef>
              <a:spcAft>
                <a:spcPts val="0"/>
              </a:spcAft>
              <a:buClr>
                <a:schemeClr val="dk1"/>
              </a:buClr>
              <a:buSzPts val="2000"/>
              <a:buFont typeface="Arial"/>
              <a:buChar char="•"/>
            </a:pPr>
            <a:r>
              <a:rPr lang="el-GR" sz="2000">
                <a:solidFill>
                  <a:schemeClr val="dk1"/>
                </a:solidFill>
                <a:latin typeface="Arial"/>
                <a:ea typeface="Arial"/>
                <a:cs typeface="Arial"/>
                <a:sym typeface="Arial"/>
              </a:rPr>
              <a:t>waste reduction</a:t>
            </a:r>
            <a:endParaRPr/>
          </a:p>
          <a:p>
            <a:pPr marL="342900" marR="0" lvl="0" indent="-342900" algn="l" rtl="0">
              <a:lnSpc>
                <a:spcPct val="150000"/>
              </a:lnSpc>
              <a:spcBef>
                <a:spcPts val="0"/>
              </a:spcBef>
              <a:spcAft>
                <a:spcPts val="0"/>
              </a:spcAft>
              <a:buClr>
                <a:schemeClr val="dk1"/>
              </a:buClr>
              <a:buSzPts val="2000"/>
              <a:buFont typeface="Arial"/>
              <a:buChar char="•"/>
            </a:pPr>
            <a:r>
              <a:rPr lang="el-GR" sz="2000">
                <a:solidFill>
                  <a:schemeClr val="dk1"/>
                </a:solidFill>
                <a:latin typeface="Arial"/>
                <a:ea typeface="Arial"/>
                <a:cs typeface="Arial"/>
                <a:sym typeface="Arial"/>
              </a:rPr>
              <a:t>public transportation usage</a:t>
            </a:r>
            <a:endParaRPr/>
          </a:p>
          <a:p>
            <a:pPr marL="342900" marR="0" lvl="0" indent="-342900" algn="l" rtl="0">
              <a:lnSpc>
                <a:spcPct val="150000"/>
              </a:lnSpc>
              <a:spcBef>
                <a:spcPts val="0"/>
              </a:spcBef>
              <a:spcAft>
                <a:spcPts val="0"/>
              </a:spcAft>
              <a:buClr>
                <a:schemeClr val="dk1"/>
              </a:buClr>
              <a:buSzPts val="2000"/>
              <a:buFont typeface="Arial"/>
              <a:buChar char="•"/>
            </a:pPr>
            <a:r>
              <a:rPr lang="el-GR" sz="2000">
                <a:solidFill>
                  <a:schemeClr val="dk1"/>
                </a:solidFill>
                <a:latin typeface="Arial"/>
                <a:ea typeface="Arial"/>
                <a:cs typeface="Arial"/>
                <a:sym typeface="Arial"/>
              </a:rPr>
              <a:t>energy conservation</a:t>
            </a:r>
            <a:endParaRPr sz="2000">
              <a:solidFill>
                <a:schemeClr val="dk1"/>
              </a:solidFill>
              <a:latin typeface="Arial"/>
              <a:ea typeface="Arial"/>
              <a:cs typeface="Arial"/>
              <a:sym typeface="Arial"/>
            </a:endParaRPr>
          </a:p>
        </p:txBody>
      </p:sp>
      <p:pic>
        <p:nvPicPr>
          <p:cNvPr id="202" name="Google Shape;202;p20"/>
          <p:cNvPicPr preferRelativeResize="0"/>
          <p:nvPr/>
        </p:nvPicPr>
        <p:blipFill rotWithShape="1">
          <a:blip r:embed="rId3">
            <a:alphaModFix/>
          </a:blip>
          <a:srcRect/>
          <a:stretch/>
        </p:blipFill>
        <p:spPr>
          <a:xfrm>
            <a:off x="5908242" y="1557079"/>
            <a:ext cx="6283758" cy="448056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1"/>
          <p:cNvSpPr/>
          <p:nvPr/>
        </p:nvSpPr>
        <p:spPr>
          <a:xfrm>
            <a:off x="1220658" y="184155"/>
            <a:ext cx="9750683"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4400" b="1">
                <a:solidFill>
                  <a:srgbClr val="3E1FE6"/>
                </a:solidFill>
                <a:latin typeface="Arial"/>
                <a:ea typeface="Arial"/>
                <a:cs typeface="Arial"/>
                <a:sym typeface="Arial"/>
              </a:rPr>
              <a:t>Platforms for Citizens’ engagement </a:t>
            </a:r>
            <a:endParaRPr sz="4400">
              <a:solidFill>
                <a:srgbClr val="3E1FE6"/>
              </a:solidFill>
              <a:latin typeface="Arial"/>
              <a:ea typeface="Arial"/>
              <a:cs typeface="Arial"/>
              <a:sym typeface="Arial"/>
            </a:endParaRPr>
          </a:p>
        </p:txBody>
      </p:sp>
      <p:sp>
        <p:nvSpPr>
          <p:cNvPr id="209" name="Google Shape;209;p21"/>
          <p:cNvSpPr txBox="1"/>
          <p:nvPr/>
        </p:nvSpPr>
        <p:spPr>
          <a:xfrm>
            <a:off x="512657" y="1710584"/>
            <a:ext cx="3922806"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2400">
                <a:solidFill>
                  <a:srgbClr val="005CC4"/>
                </a:solidFill>
                <a:latin typeface="Arial"/>
                <a:ea typeface="Arial"/>
                <a:cs typeface="Arial"/>
                <a:sym typeface="Arial"/>
              </a:rPr>
              <a:t>Smart Kiosks and Information Centers</a:t>
            </a:r>
            <a:endParaRPr/>
          </a:p>
        </p:txBody>
      </p:sp>
      <p:sp>
        <p:nvSpPr>
          <p:cNvPr id="210" name="Google Shape;210;p21"/>
          <p:cNvSpPr/>
          <p:nvPr/>
        </p:nvSpPr>
        <p:spPr>
          <a:xfrm>
            <a:off x="601068" y="2860645"/>
            <a:ext cx="3409100" cy="26776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2400">
                <a:solidFill>
                  <a:schemeClr val="dk1"/>
                </a:solidFill>
                <a:latin typeface="Arial"/>
                <a:ea typeface="Arial"/>
                <a:cs typeface="Arial"/>
                <a:sym typeface="Arial"/>
              </a:rPr>
              <a:t>access information about: </a:t>
            </a:r>
            <a:endParaRPr/>
          </a:p>
          <a:p>
            <a:pPr marL="342900" marR="0" lvl="0" indent="-342900" algn="l" rtl="0">
              <a:lnSpc>
                <a:spcPct val="150000"/>
              </a:lnSpc>
              <a:spcBef>
                <a:spcPts val="0"/>
              </a:spcBef>
              <a:spcAft>
                <a:spcPts val="0"/>
              </a:spcAft>
              <a:buClr>
                <a:schemeClr val="dk1"/>
              </a:buClr>
              <a:buSzPts val="2400"/>
              <a:buFont typeface="Arial"/>
              <a:buChar char="•"/>
            </a:pPr>
            <a:r>
              <a:rPr lang="el-GR" sz="2400">
                <a:solidFill>
                  <a:schemeClr val="dk1"/>
                </a:solidFill>
                <a:latin typeface="Arial"/>
                <a:ea typeface="Arial"/>
                <a:cs typeface="Arial"/>
                <a:sym typeface="Arial"/>
              </a:rPr>
              <a:t>city services</a:t>
            </a:r>
            <a:endParaRPr/>
          </a:p>
          <a:p>
            <a:pPr marL="342900" marR="0" lvl="0" indent="-342900" algn="l" rtl="0">
              <a:lnSpc>
                <a:spcPct val="150000"/>
              </a:lnSpc>
              <a:spcBef>
                <a:spcPts val="0"/>
              </a:spcBef>
              <a:spcAft>
                <a:spcPts val="0"/>
              </a:spcAft>
              <a:buClr>
                <a:schemeClr val="dk1"/>
              </a:buClr>
              <a:buSzPts val="2400"/>
              <a:buFont typeface="Arial"/>
              <a:buChar char="•"/>
            </a:pPr>
            <a:r>
              <a:rPr lang="el-GR" sz="2400">
                <a:solidFill>
                  <a:schemeClr val="dk1"/>
                </a:solidFill>
                <a:latin typeface="Arial"/>
                <a:ea typeface="Arial"/>
                <a:cs typeface="Arial"/>
                <a:sym typeface="Arial"/>
              </a:rPr>
              <a:t>events</a:t>
            </a:r>
            <a:endParaRPr/>
          </a:p>
          <a:p>
            <a:pPr marL="342900" marR="0" lvl="0" indent="-342900" algn="l" rtl="0">
              <a:spcBef>
                <a:spcPts val="0"/>
              </a:spcBef>
              <a:spcAft>
                <a:spcPts val="0"/>
              </a:spcAft>
              <a:buClr>
                <a:schemeClr val="dk1"/>
              </a:buClr>
              <a:buSzPts val="2400"/>
              <a:buFont typeface="Arial"/>
              <a:buChar char="•"/>
            </a:pPr>
            <a:r>
              <a:rPr lang="el-GR" sz="2400">
                <a:solidFill>
                  <a:schemeClr val="dk1"/>
                </a:solidFill>
                <a:latin typeface="Arial"/>
                <a:ea typeface="Arial"/>
                <a:cs typeface="Arial"/>
                <a:sym typeface="Arial"/>
              </a:rPr>
              <a:t>provide feedback or suggestions</a:t>
            </a:r>
            <a:endParaRPr sz="2400">
              <a:solidFill>
                <a:schemeClr val="dk1"/>
              </a:solidFill>
              <a:latin typeface="Arial"/>
              <a:ea typeface="Arial"/>
              <a:cs typeface="Arial"/>
              <a:sym typeface="Arial"/>
            </a:endParaRPr>
          </a:p>
        </p:txBody>
      </p:sp>
      <p:pic>
        <p:nvPicPr>
          <p:cNvPr id="211" name="Google Shape;211;p21"/>
          <p:cNvPicPr preferRelativeResize="0"/>
          <p:nvPr/>
        </p:nvPicPr>
        <p:blipFill rotWithShape="1">
          <a:blip r:embed="rId3">
            <a:alphaModFix/>
          </a:blip>
          <a:srcRect l="15619"/>
          <a:stretch/>
        </p:blipFill>
        <p:spPr>
          <a:xfrm>
            <a:off x="4860758" y="1294597"/>
            <a:ext cx="7331242" cy="488482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2"/>
          <p:cNvSpPr/>
          <p:nvPr/>
        </p:nvSpPr>
        <p:spPr>
          <a:xfrm>
            <a:off x="908315" y="184155"/>
            <a:ext cx="9750683"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4400" b="1">
                <a:solidFill>
                  <a:srgbClr val="3E1FE6"/>
                </a:solidFill>
                <a:latin typeface="Arial"/>
                <a:ea typeface="Arial"/>
                <a:cs typeface="Arial"/>
                <a:sym typeface="Arial"/>
              </a:rPr>
              <a:t>Platforms for Citizens’ engagement </a:t>
            </a:r>
            <a:endParaRPr sz="4400">
              <a:solidFill>
                <a:srgbClr val="3E1FE6"/>
              </a:solidFill>
              <a:latin typeface="Arial"/>
              <a:ea typeface="Arial"/>
              <a:cs typeface="Arial"/>
              <a:sym typeface="Arial"/>
            </a:endParaRPr>
          </a:p>
        </p:txBody>
      </p:sp>
      <p:sp>
        <p:nvSpPr>
          <p:cNvPr id="218" name="Google Shape;218;p22"/>
          <p:cNvSpPr txBox="1"/>
          <p:nvPr/>
        </p:nvSpPr>
        <p:spPr>
          <a:xfrm>
            <a:off x="370061" y="1775547"/>
            <a:ext cx="5546711" cy="57785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l-GR" sz="2400">
                <a:solidFill>
                  <a:srgbClr val="005CC4"/>
                </a:solidFill>
                <a:latin typeface="Arial"/>
                <a:ea typeface="Arial"/>
                <a:cs typeface="Arial"/>
                <a:sym typeface="Arial"/>
              </a:rPr>
              <a:t>Hackathons and Innovation Challenges</a:t>
            </a:r>
            <a:endParaRPr/>
          </a:p>
        </p:txBody>
      </p:sp>
      <p:sp>
        <p:nvSpPr>
          <p:cNvPr id="219" name="Google Shape;219;p22"/>
          <p:cNvSpPr/>
          <p:nvPr/>
        </p:nvSpPr>
        <p:spPr>
          <a:xfrm>
            <a:off x="643137" y="2510492"/>
            <a:ext cx="5834665" cy="347787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r>
              <a:rPr lang="el-GR" sz="2000">
                <a:solidFill>
                  <a:schemeClr val="dk1"/>
                </a:solidFill>
                <a:latin typeface="Arial"/>
                <a:ea typeface="Arial"/>
                <a:cs typeface="Arial"/>
                <a:sym typeface="Arial"/>
              </a:rPr>
              <a:t>encourages </a:t>
            </a:r>
            <a:endParaRPr/>
          </a:p>
          <a:p>
            <a:pPr marL="342900" marR="0" lvl="0" indent="-342900" algn="l" rtl="0">
              <a:lnSpc>
                <a:spcPct val="150000"/>
              </a:lnSpc>
              <a:spcBef>
                <a:spcPts val="0"/>
              </a:spcBef>
              <a:spcAft>
                <a:spcPts val="0"/>
              </a:spcAft>
              <a:buClr>
                <a:schemeClr val="dk1"/>
              </a:buClr>
              <a:buSzPts val="2000"/>
              <a:buFont typeface="Arial"/>
              <a:buChar char="•"/>
            </a:pPr>
            <a:r>
              <a:rPr lang="el-GR" sz="2000">
                <a:solidFill>
                  <a:schemeClr val="dk1"/>
                </a:solidFill>
                <a:latin typeface="Arial"/>
                <a:ea typeface="Arial"/>
                <a:cs typeface="Arial"/>
                <a:sym typeface="Arial"/>
              </a:rPr>
              <a:t>entrepreneurs</a:t>
            </a:r>
            <a:endParaRPr/>
          </a:p>
          <a:p>
            <a:pPr marL="342900" marR="0" lvl="0" indent="-342900" algn="l" rtl="0">
              <a:lnSpc>
                <a:spcPct val="150000"/>
              </a:lnSpc>
              <a:spcBef>
                <a:spcPts val="0"/>
              </a:spcBef>
              <a:spcAft>
                <a:spcPts val="0"/>
              </a:spcAft>
              <a:buClr>
                <a:schemeClr val="dk1"/>
              </a:buClr>
              <a:buSzPts val="2000"/>
              <a:buFont typeface="Arial"/>
              <a:buChar char="•"/>
            </a:pPr>
            <a:r>
              <a:rPr lang="el-GR" sz="2000">
                <a:solidFill>
                  <a:schemeClr val="dk1"/>
                </a:solidFill>
                <a:latin typeface="Arial"/>
                <a:ea typeface="Arial"/>
                <a:cs typeface="Arial"/>
                <a:sym typeface="Arial"/>
              </a:rPr>
              <a:t>developers</a:t>
            </a:r>
            <a:endParaRPr/>
          </a:p>
          <a:p>
            <a:pPr marL="342900" marR="0" lvl="0" indent="-342900" algn="l" rtl="0">
              <a:lnSpc>
                <a:spcPct val="150000"/>
              </a:lnSpc>
              <a:spcBef>
                <a:spcPts val="0"/>
              </a:spcBef>
              <a:spcAft>
                <a:spcPts val="0"/>
              </a:spcAft>
              <a:buClr>
                <a:schemeClr val="dk1"/>
              </a:buClr>
              <a:buSzPts val="2000"/>
              <a:buFont typeface="Arial"/>
              <a:buChar char="•"/>
            </a:pPr>
            <a:r>
              <a:rPr lang="el-GR" sz="2000">
                <a:solidFill>
                  <a:schemeClr val="dk1"/>
                </a:solidFill>
                <a:latin typeface="Arial"/>
                <a:ea typeface="Arial"/>
                <a:cs typeface="Arial"/>
                <a:sym typeface="Arial"/>
              </a:rPr>
              <a:t>residents </a:t>
            </a:r>
            <a:endParaRPr/>
          </a:p>
          <a:p>
            <a:pPr marL="0" marR="0" lvl="0" indent="0" algn="l" rtl="0">
              <a:spcBef>
                <a:spcPts val="0"/>
              </a:spcBef>
              <a:spcAft>
                <a:spcPts val="0"/>
              </a:spcAft>
              <a:buNone/>
            </a:pPr>
            <a:r>
              <a:rPr lang="el-GR" sz="2000">
                <a:solidFill>
                  <a:schemeClr val="dk1"/>
                </a:solidFill>
                <a:latin typeface="Arial"/>
                <a:ea typeface="Arial"/>
                <a:cs typeface="Arial"/>
                <a:sym typeface="Arial"/>
              </a:rPr>
              <a:t>to create technological solutions to urban challenges like environmental monitoring, air quality measurements, biodiversity studies, or other initiatives that contribute to the city's well-being.</a:t>
            </a:r>
            <a:endParaRPr sz="2000">
              <a:solidFill>
                <a:schemeClr val="dk1"/>
              </a:solidFill>
              <a:latin typeface="Arial"/>
              <a:ea typeface="Arial"/>
              <a:cs typeface="Arial"/>
              <a:sym typeface="Arial"/>
            </a:endParaRPr>
          </a:p>
        </p:txBody>
      </p:sp>
      <p:pic>
        <p:nvPicPr>
          <p:cNvPr id="220" name="Google Shape;220;p22"/>
          <p:cNvPicPr preferRelativeResize="0"/>
          <p:nvPr/>
        </p:nvPicPr>
        <p:blipFill rotWithShape="1">
          <a:blip r:embed="rId3">
            <a:alphaModFix/>
          </a:blip>
          <a:srcRect/>
          <a:stretch/>
        </p:blipFill>
        <p:spPr>
          <a:xfrm>
            <a:off x="6096000" y="1614337"/>
            <a:ext cx="6096000" cy="45148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3"/>
          <p:cNvSpPr/>
          <p:nvPr/>
        </p:nvSpPr>
        <p:spPr>
          <a:xfrm>
            <a:off x="445764" y="902682"/>
            <a:ext cx="4109548" cy="144655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4400" b="1">
                <a:solidFill>
                  <a:srgbClr val="3E1FE6"/>
                </a:solidFill>
                <a:latin typeface="Arial"/>
                <a:ea typeface="Arial"/>
                <a:cs typeface="Arial"/>
                <a:sym typeface="Arial"/>
              </a:rPr>
              <a:t>Citizens’ engagement </a:t>
            </a:r>
            <a:endParaRPr sz="4400">
              <a:solidFill>
                <a:srgbClr val="3E1FE6"/>
              </a:solidFill>
              <a:latin typeface="Arial"/>
              <a:ea typeface="Arial"/>
              <a:cs typeface="Arial"/>
              <a:sym typeface="Arial"/>
            </a:endParaRPr>
          </a:p>
        </p:txBody>
      </p:sp>
      <p:sp>
        <p:nvSpPr>
          <p:cNvPr id="227" name="Google Shape;227;p23"/>
          <p:cNvSpPr txBox="1"/>
          <p:nvPr/>
        </p:nvSpPr>
        <p:spPr>
          <a:xfrm>
            <a:off x="4441160" y="641345"/>
            <a:ext cx="7750840" cy="5575309"/>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0"/>
              </a:spcAft>
              <a:buClr>
                <a:srgbClr val="005CC4"/>
              </a:buClr>
              <a:buSzPts val="2000"/>
              <a:buFont typeface="Arial"/>
              <a:buChar char="•"/>
            </a:pPr>
            <a:r>
              <a:rPr lang="el-GR" sz="2000">
                <a:solidFill>
                  <a:srgbClr val="005CC4"/>
                </a:solidFill>
                <a:latin typeface="Arial"/>
                <a:ea typeface="Arial"/>
                <a:cs typeface="Arial"/>
                <a:sym typeface="Arial"/>
              </a:rPr>
              <a:t>Κατανόηση των </a:t>
            </a:r>
            <a:r>
              <a:rPr lang="el-GR" sz="2000" b="1">
                <a:solidFill>
                  <a:srgbClr val="005CC4"/>
                </a:solidFill>
                <a:latin typeface="Arial"/>
                <a:ea typeface="Arial"/>
                <a:cs typeface="Arial"/>
                <a:sym typeface="Arial"/>
              </a:rPr>
              <a:t>Αναγκών</a:t>
            </a:r>
            <a:r>
              <a:rPr lang="el-GR" sz="2000">
                <a:solidFill>
                  <a:srgbClr val="005CC4"/>
                </a:solidFill>
                <a:latin typeface="Arial"/>
                <a:ea typeface="Arial"/>
                <a:cs typeface="Arial"/>
                <a:sym typeface="Arial"/>
              </a:rPr>
              <a:t> της πόλης</a:t>
            </a:r>
            <a:br>
              <a:rPr lang="el-GR" sz="2000">
                <a:solidFill>
                  <a:srgbClr val="005CC4"/>
                </a:solidFill>
                <a:latin typeface="Arial"/>
                <a:ea typeface="Arial"/>
                <a:cs typeface="Arial"/>
                <a:sym typeface="Arial"/>
              </a:rPr>
            </a:br>
            <a:endParaRPr sz="2000">
              <a:solidFill>
                <a:srgbClr val="005CC4"/>
              </a:solidFill>
              <a:latin typeface="Arial"/>
              <a:ea typeface="Arial"/>
              <a:cs typeface="Arial"/>
              <a:sym typeface="Arial"/>
            </a:endParaRPr>
          </a:p>
          <a:p>
            <a:pPr marL="342900" marR="0" lvl="0" indent="-342900" algn="l" rtl="0">
              <a:lnSpc>
                <a:spcPct val="150000"/>
              </a:lnSpc>
              <a:spcBef>
                <a:spcPts val="0"/>
              </a:spcBef>
              <a:spcAft>
                <a:spcPts val="0"/>
              </a:spcAft>
              <a:buClr>
                <a:srgbClr val="005CC4"/>
              </a:buClr>
              <a:buSzPts val="2000"/>
              <a:buFont typeface="Arial"/>
              <a:buChar char="•"/>
            </a:pPr>
            <a:r>
              <a:rPr lang="el-GR" sz="2000">
                <a:solidFill>
                  <a:srgbClr val="005CC4"/>
                </a:solidFill>
                <a:latin typeface="Arial"/>
                <a:ea typeface="Arial"/>
                <a:cs typeface="Arial"/>
                <a:sym typeface="Arial"/>
              </a:rPr>
              <a:t>Ενεργή </a:t>
            </a:r>
            <a:r>
              <a:rPr lang="el-GR" sz="2000" b="1">
                <a:solidFill>
                  <a:srgbClr val="005CC4"/>
                </a:solidFill>
                <a:latin typeface="Arial"/>
                <a:ea typeface="Arial"/>
                <a:cs typeface="Arial"/>
                <a:sym typeface="Arial"/>
              </a:rPr>
              <a:t>Συμμετοχή</a:t>
            </a:r>
            <a:r>
              <a:rPr lang="el-GR" sz="2000">
                <a:solidFill>
                  <a:srgbClr val="005CC4"/>
                </a:solidFill>
                <a:latin typeface="Arial"/>
                <a:ea typeface="Arial"/>
                <a:cs typeface="Arial"/>
                <a:sym typeface="Arial"/>
              </a:rPr>
              <a:t> στη λήψη των Αποφάσεων και αίσθηση της </a:t>
            </a:r>
            <a:r>
              <a:rPr lang="el-GR" sz="2000" b="1">
                <a:solidFill>
                  <a:srgbClr val="005CC4"/>
                </a:solidFill>
                <a:latin typeface="Arial"/>
                <a:ea typeface="Arial"/>
                <a:cs typeface="Arial"/>
                <a:sym typeface="Arial"/>
              </a:rPr>
              <a:t>Συλλογικής Ευθύνης </a:t>
            </a:r>
            <a:r>
              <a:rPr lang="el-GR" sz="2000">
                <a:solidFill>
                  <a:srgbClr val="005CC4"/>
                </a:solidFill>
                <a:latin typeface="Arial"/>
                <a:ea typeface="Arial"/>
                <a:cs typeface="Arial"/>
                <a:sym typeface="Arial"/>
              </a:rPr>
              <a:t>για την ανάπτυξη της πόλης</a:t>
            </a:r>
            <a:br>
              <a:rPr lang="el-GR" sz="2000">
                <a:solidFill>
                  <a:srgbClr val="005CC4"/>
                </a:solidFill>
                <a:latin typeface="Arial"/>
                <a:ea typeface="Arial"/>
                <a:cs typeface="Arial"/>
                <a:sym typeface="Arial"/>
              </a:rPr>
            </a:br>
            <a:endParaRPr sz="2000">
              <a:solidFill>
                <a:srgbClr val="005CC4"/>
              </a:solidFill>
              <a:latin typeface="Arial"/>
              <a:ea typeface="Arial"/>
              <a:cs typeface="Arial"/>
              <a:sym typeface="Arial"/>
            </a:endParaRPr>
          </a:p>
          <a:p>
            <a:pPr marL="342900" marR="0" lvl="0" indent="-342900" algn="l" rtl="0">
              <a:lnSpc>
                <a:spcPct val="150000"/>
              </a:lnSpc>
              <a:spcBef>
                <a:spcPts val="0"/>
              </a:spcBef>
              <a:spcAft>
                <a:spcPts val="0"/>
              </a:spcAft>
              <a:buClr>
                <a:srgbClr val="005CC4"/>
              </a:buClr>
              <a:buSzPts val="2000"/>
              <a:buFont typeface="Arial"/>
              <a:buChar char="•"/>
            </a:pPr>
            <a:r>
              <a:rPr lang="el-GR" sz="2000">
                <a:solidFill>
                  <a:srgbClr val="005CC4"/>
                </a:solidFill>
                <a:latin typeface="Arial"/>
                <a:ea typeface="Arial"/>
                <a:cs typeface="Arial"/>
                <a:sym typeface="Arial"/>
              </a:rPr>
              <a:t>Ενίσχυση της </a:t>
            </a:r>
            <a:r>
              <a:rPr lang="el-GR" sz="2000" b="1">
                <a:solidFill>
                  <a:srgbClr val="005CC4"/>
                </a:solidFill>
                <a:latin typeface="Arial"/>
                <a:ea typeface="Arial"/>
                <a:cs typeface="Arial"/>
                <a:sym typeface="Arial"/>
              </a:rPr>
              <a:t>Διαφάνειας</a:t>
            </a:r>
            <a:r>
              <a:rPr lang="el-GR" sz="2000">
                <a:solidFill>
                  <a:srgbClr val="005CC4"/>
                </a:solidFill>
                <a:latin typeface="Arial"/>
                <a:ea typeface="Arial"/>
                <a:cs typeface="Arial"/>
                <a:sym typeface="Arial"/>
              </a:rPr>
              <a:t> και της </a:t>
            </a:r>
            <a:r>
              <a:rPr lang="el-GR" sz="2000" b="1">
                <a:solidFill>
                  <a:srgbClr val="005CC4"/>
                </a:solidFill>
                <a:latin typeface="Arial"/>
                <a:ea typeface="Arial"/>
                <a:cs typeface="Arial"/>
                <a:sym typeface="Arial"/>
              </a:rPr>
              <a:t>Εμπιστοσύνης</a:t>
            </a:r>
            <a:br>
              <a:rPr lang="el-GR" sz="2000" b="1">
                <a:solidFill>
                  <a:srgbClr val="005CC4"/>
                </a:solidFill>
                <a:latin typeface="Arial"/>
                <a:ea typeface="Arial"/>
                <a:cs typeface="Arial"/>
                <a:sym typeface="Arial"/>
              </a:rPr>
            </a:br>
            <a:endParaRPr sz="2000" b="1">
              <a:solidFill>
                <a:srgbClr val="005CC4"/>
              </a:solidFill>
              <a:latin typeface="Arial"/>
              <a:ea typeface="Arial"/>
              <a:cs typeface="Arial"/>
              <a:sym typeface="Arial"/>
            </a:endParaRPr>
          </a:p>
          <a:p>
            <a:pPr marL="342900" marR="0" lvl="0" indent="-342900" algn="l" rtl="0">
              <a:lnSpc>
                <a:spcPct val="150000"/>
              </a:lnSpc>
              <a:spcBef>
                <a:spcPts val="0"/>
              </a:spcBef>
              <a:spcAft>
                <a:spcPts val="0"/>
              </a:spcAft>
              <a:buClr>
                <a:srgbClr val="005CC4"/>
              </a:buClr>
              <a:buSzPts val="2000"/>
              <a:buFont typeface="Arial"/>
              <a:buChar char="•"/>
            </a:pPr>
            <a:r>
              <a:rPr lang="el-GR" sz="2000">
                <a:solidFill>
                  <a:srgbClr val="005CC4"/>
                </a:solidFill>
                <a:latin typeface="Arial"/>
                <a:ea typeface="Arial"/>
                <a:cs typeface="Arial"/>
                <a:sym typeface="Arial"/>
              </a:rPr>
              <a:t>Ενίσχυση της </a:t>
            </a:r>
            <a:r>
              <a:rPr lang="el-GR" sz="2000" b="1">
                <a:solidFill>
                  <a:srgbClr val="005CC4"/>
                </a:solidFill>
                <a:latin typeface="Arial"/>
                <a:ea typeface="Arial"/>
                <a:cs typeface="Arial"/>
                <a:sym typeface="Arial"/>
              </a:rPr>
              <a:t>Καινοτομίας</a:t>
            </a:r>
            <a:r>
              <a:rPr lang="el-GR" sz="2000">
                <a:solidFill>
                  <a:srgbClr val="005CC4"/>
                </a:solidFill>
                <a:latin typeface="Arial"/>
                <a:ea typeface="Arial"/>
                <a:cs typeface="Arial"/>
                <a:sym typeface="Arial"/>
              </a:rPr>
              <a:t> και της </a:t>
            </a:r>
            <a:r>
              <a:rPr lang="el-GR" sz="2000" b="1">
                <a:solidFill>
                  <a:srgbClr val="005CC4"/>
                </a:solidFill>
                <a:latin typeface="Arial"/>
                <a:ea typeface="Arial"/>
                <a:cs typeface="Arial"/>
                <a:sym typeface="Arial"/>
              </a:rPr>
              <a:t>Δημιουργικότητας</a:t>
            </a:r>
            <a:br>
              <a:rPr lang="el-GR" sz="2000" b="1">
                <a:solidFill>
                  <a:srgbClr val="005CC4"/>
                </a:solidFill>
                <a:latin typeface="Arial"/>
                <a:ea typeface="Arial"/>
                <a:cs typeface="Arial"/>
                <a:sym typeface="Arial"/>
              </a:rPr>
            </a:br>
            <a:endParaRPr sz="2000" b="1">
              <a:solidFill>
                <a:srgbClr val="005CC4"/>
              </a:solidFill>
              <a:latin typeface="Arial"/>
              <a:ea typeface="Arial"/>
              <a:cs typeface="Arial"/>
              <a:sym typeface="Arial"/>
            </a:endParaRPr>
          </a:p>
          <a:p>
            <a:pPr marL="342900" marR="0" lvl="0" indent="-342900" algn="l" rtl="0">
              <a:lnSpc>
                <a:spcPct val="150000"/>
              </a:lnSpc>
              <a:spcBef>
                <a:spcPts val="0"/>
              </a:spcBef>
              <a:spcAft>
                <a:spcPts val="0"/>
              </a:spcAft>
              <a:buClr>
                <a:srgbClr val="005CC4"/>
              </a:buClr>
              <a:buSzPts val="2000"/>
              <a:buFont typeface="Arial"/>
              <a:buChar char="•"/>
            </a:pPr>
            <a:r>
              <a:rPr lang="el-GR" sz="2000">
                <a:solidFill>
                  <a:srgbClr val="005CC4"/>
                </a:solidFill>
                <a:latin typeface="Arial"/>
                <a:ea typeface="Arial"/>
                <a:cs typeface="Arial"/>
                <a:sym typeface="Arial"/>
              </a:rPr>
              <a:t>Καλύτερη Εφαρμογή των νέων </a:t>
            </a:r>
            <a:r>
              <a:rPr lang="el-GR" sz="2000" b="1">
                <a:solidFill>
                  <a:srgbClr val="005CC4"/>
                </a:solidFill>
                <a:latin typeface="Arial"/>
                <a:ea typeface="Arial"/>
                <a:cs typeface="Arial"/>
                <a:sym typeface="Arial"/>
              </a:rPr>
              <a:t>Τεχνολογιών</a:t>
            </a:r>
            <a:br>
              <a:rPr lang="el-GR" sz="2000" b="1">
                <a:solidFill>
                  <a:srgbClr val="005CC4"/>
                </a:solidFill>
                <a:latin typeface="Arial"/>
                <a:ea typeface="Arial"/>
                <a:cs typeface="Arial"/>
                <a:sym typeface="Arial"/>
              </a:rPr>
            </a:br>
            <a:endParaRPr sz="2000" b="1">
              <a:solidFill>
                <a:srgbClr val="005CC4"/>
              </a:solidFill>
              <a:latin typeface="Arial"/>
              <a:ea typeface="Arial"/>
              <a:cs typeface="Arial"/>
              <a:sym typeface="Arial"/>
            </a:endParaRPr>
          </a:p>
          <a:p>
            <a:pPr marL="342900" marR="0" lvl="0" indent="-342900" algn="l" rtl="0">
              <a:lnSpc>
                <a:spcPct val="150000"/>
              </a:lnSpc>
              <a:spcBef>
                <a:spcPts val="0"/>
              </a:spcBef>
              <a:spcAft>
                <a:spcPts val="0"/>
              </a:spcAft>
              <a:buClr>
                <a:srgbClr val="005CC4"/>
              </a:buClr>
              <a:buSzPts val="2000"/>
              <a:buFont typeface="Arial"/>
              <a:buChar char="•"/>
            </a:pPr>
            <a:r>
              <a:rPr lang="el-GR" sz="2000" b="1">
                <a:solidFill>
                  <a:srgbClr val="005CC4"/>
                </a:solidFill>
                <a:latin typeface="Arial"/>
                <a:ea typeface="Arial"/>
                <a:cs typeface="Arial"/>
                <a:sym typeface="Arial"/>
              </a:rPr>
              <a:t>Διαρκής Βελτίωση</a:t>
            </a:r>
            <a:endParaRPr sz="2000" b="1">
              <a:solidFill>
                <a:srgbClr val="005CC4"/>
              </a:solidFill>
              <a:latin typeface="Arial"/>
              <a:ea typeface="Arial"/>
              <a:cs typeface="Arial"/>
              <a:sym typeface="Arial"/>
            </a:endParaRPr>
          </a:p>
        </p:txBody>
      </p:sp>
      <p:pic>
        <p:nvPicPr>
          <p:cNvPr id="228" name="Google Shape;228;p23"/>
          <p:cNvPicPr preferRelativeResize="0"/>
          <p:nvPr/>
        </p:nvPicPr>
        <p:blipFill rotWithShape="1">
          <a:blip r:embed="rId3">
            <a:alphaModFix/>
          </a:blip>
          <a:srcRect/>
          <a:stretch/>
        </p:blipFill>
        <p:spPr>
          <a:xfrm>
            <a:off x="187820" y="2870653"/>
            <a:ext cx="2113560" cy="2056948"/>
          </a:xfrm>
          <a:prstGeom prst="rect">
            <a:avLst/>
          </a:prstGeom>
          <a:noFill/>
          <a:ln>
            <a:noFill/>
          </a:ln>
        </p:spPr>
      </p:pic>
      <p:sp>
        <p:nvSpPr>
          <p:cNvPr id="229" name="Google Shape;229;p23"/>
          <p:cNvSpPr/>
          <p:nvPr/>
        </p:nvSpPr>
        <p:spPr>
          <a:xfrm>
            <a:off x="8430732" y="1984"/>
            <a:ext cx="3599062"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2400" b="1">
                <a:solidFill>
                  <a:schemeClr val="dk1"/>
                </a:solidFill>
                <a:latin typeface="Arial"/>
                <a:ea typeface="Arial"/>
                <a:cs typeface="Arial"/>
                <a:sym typeface="Arial"/>
              </a:rPr>
              <a:t> bottom-up innovations</a:t>
            </a:r>
            <a:endParaRPr sz="2400" b="1">
              <a:solidFill>
                <a:schemeClr val="dk1"/>
              </a:solidFill>
              <a:latin typeface="Arial"/>
              <a:ea typeface="Arial"/>
              <a:cs typeface="Arial"/>
              <a:sym typeface="Arial"/>
            </a:endParaRPr>
          </a:p>
        </p:txBody>
      </p:sp>
      <p:pic>
        <p:nvPicPr>
          <p:cNvPr id="230" name="Google Shape;230;p23"/>
          <p:cNvPicPr preferRelativeResize="0"/>
          <p:nvPr/>
        </p:nvPicPr>
        <p:blipFill rotWithShape="1">
          <a:blip r:embed="rId4">
            <a:alphaModFix/>
          </a:blip>
          <a:srcRect l="17033"/>
          <a:stretch/>
        </p:blipFill>
        <p:spPr>
          <a:xfrm>
            <a:off x="0" y="2565400"/>
            <a:ext cx="4204176" cy="271779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pic>
        <p:nvPicPr>
          <p:cNvPr id="96" name="Google Shape;96;g2c4e9cf625c_0_0"/>
          <p:cNvPicPr preferRelativeResize="0"/>
          <p:nvPr/>
        </p:nvPicPr>
        <p:blipFill rotWithShape="1">
          <a:blip r:embed="rId3">
            <a:alphaModFix/>
          </a:blip>
          <a:srcRect r="9624"/>
          <a:stretch/>
        </p:blipFill>
        <p:spPr>
          <a:xfrm>
            <a:off x="-44650" y="-44675"/>
            <a:ext cx="12192000" cy="6745024"/>
          </a:xfrm>
          <a:prstGeom prst="rect">
            <a:avLst/>
          </a:prstGeom>
          <a:noFill/>
          <a:ln>
            <a:noFill/>
          </a:ln>
        </p:spPr>
      </p:pic>
      <p:sp>
        <p:nvSpPr>
          <p:cNvPr id="97" name="Google Shape;97;g2c4e9cf625c_0_0"/>
          <p:cNvSpPr/>
          <p:nvPr/>
        </p:nvSpPr>
        <p:spPr>
          <a:xfrm>
            <a:off x="7555550" y="1412600"/>
            <a:ext cx="4461900" cy="7695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l-GR" sz="6400" b="1">
                <a:solidFill>
                  <a:schemeClr val="lt1"/>
                </a:solidFill>
              </a:rPr>
              <a:t>Digital Social Innovation</a:t>
            </a:r>
            <a:endParaRPr sz="6400" b="1">
              <a:solidFill>
                <a:schemeClr val="lt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24"/>
          <p:cNvSpPr/>
          <p:nvPr/>
        </p:nvSpPr>
        <p:spPr>
          <a:xfrm>
            <a:off x="755028" y="546100"/>
            <a:ext cx="10878172"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2800" b="1">
                <a:solidFill>
                  <a:srgbClr val="3E1FE6"/>
                </a:solidFill>
                <a:latin typeface="Arial"/>
                <a:ea typeface="Arial"/>
                <a:cs typeface="Arial"/>
                <a:sym typeface="Arial"/>
              </a:rPr>
              <a:t>What are cities able to achieve through citizen engagement?</a:t>
            </a:r>
            <a:endParaRPr sz="2800">
              <a:solidFill>
                <a:srgbClr val="3E1FE6"/>
              </a:solidFill>
              <a:latin typeface="Arial"/>
              <a:ea typeface="Arial"/>
              <a:cs typeface="Arial"/>
              <a:sym typeface="Arial"/>
            </a:endParaRPr>
          </a:p>
        </p:txBody>
      </p:sp>
      <p:sp>
        <p:nvSpPr>
          <p:cNvPr id="236" name="Google Shape;236;p24"/>
          <p:cNvSpPr txBox="1"/>
          <p:nvPr/>
        </p:nvSpPr>
        <p:spPr>
          <a:xfrm>
            <a:off x="558015" y="2058358"/>
            <a:ext cx="6693685" cy="3416320"/>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005CC4"/>
              </a:buClr>
              <a:buSzPts val="2400"/>
              <a:buFont typeface="Arial"/>
              <a:buChar char="•"/>
            </a:pPr>
            <a:r>
              <a:rPr lang="el-GR" sz="2400">
                <a:solidFill>
                  <a:srgbClr val="005CC4"/>
                </a:solidFill>
                <a:latin typeface="Arial"/>
                <a:ea typeface="Arial"/>
                <a:cs typeface="Arial"/>
                <a:sym typeface="Arial"/>
              </a:rPr>
              <a:t>Co-creation (Συν-δημιουργία)</a:t>
            </a:r>
            <a:br>
              <a:rPr lang="el-GR" sz="2400">
                <a:solidFill>
                  <a:srgbClr val="005CC4"/>
                </a:solidFill>
                <a:latin typeface="Arial"/>
                <a:ea typeface="Arial"/>
                <a:cs typeface="Arial"/>
                <a:sym typeface="Arial"/>
              </a:rPr>
            </a:br>
            <a:endParaRPr sz="2400">
              <a:solidFill>
                <a:srgbClr val="005CC4"/>
              </a:solidFill>
              <a:latin typeface="Arial"/>
              <a:ea typeface="Arial"/>
              <a:cs typeface="Arial"/>
              <a:sym typeface="Arial"/>
            </a:endParaRPr>
          </a:p>
          <a:p>
            <a:pPr marL="342900" marR="0" lvl="0" indent="-342900" algn="l" rtl="0">
              <a:spcBef>
                <a:spcPts val="0"/>
              </a:spcBef>
              <a:spcAft>
                <a:spcPts val="0"/>
              </a:spcAft>
              <a:buClr>
                <a:srgbClr val="005CC4"/>
              </a:buClr>
              <a:buSzPts val="2400"/>
              <a:buFont typeface="Arial"/>
              <a:buChar char="•"/>
            </a:pPr>
            <a:r>
              <a:rPr lang="el-GR" sz="2400">
                <a:solidFill>
                  <a:srgbClr val="005CC4"/>
                </a:solidFill>
                <a:latin typeface="Arial"/>
                <a:ea typeface="Arial"/>
                <a:cs typeface="Arial"/>
                <a:sym typeface="Arial"/>
              </a:rPr>
              <a:t>Open innovation (Ανοικτή καινοτομία)</a:t>
            </a:r>
            <a:br>
              <a:rPr lang="el-GR" sz="2400">
                <a:solidFill>
                  <a:srgbClr val="005CC4"/>
                </a:solidFill>
                <a:latin typeface="Arial"/>
                <a:ea typeface="Arial"/>
                <a:cs typeface="Arial"/>
                <a:sym typeface="Arial"/>
              </a:rPr>
            </a:br>
            <a:endParaRPr sz="2400">
              <a:solidFill>
                <a:srgbClr val="005CC4"/>
              </a:solidFill>
              <a:latin typeface="Arial"/>
              <a:ea typeface="Arial"/>
              <a:cs typeface="Arial"/>
              <a:sym typeface="Arial"/>
            </a:endParaRPr>
          </a:p>
          <a:p>
            <a:pPr marL="342900" marR="0" lvl="0" indent="-342900" algn="l" rtl="0">
              <a:spcBef>
                <a:spcPts val="0"/>
              </a:spcBef>
              <a:spcAft>
                <a:spcPts val="0"/>
              </a:spcAft>
              <a:buClr>
                <a:srgbClr val="005CC4"/>
              </a:buClr>
              <a:buSzPts val="2400"/>
              <a:buFont typeface="Arial"/>
              <a:buChar char="•"/>
            </a:pPr>
            <a:r>
              <a:rPr lang="el-GR" sz="2400">
                <a:solidFill>
                  <a:srgbClr val="005CC4"/>
                </a:solidFill>
                <a:latin typeface="Arial"/>
                <a:ea typeface="Arial"/>
                <a:cs typeface="Arial"/>
                <a:sym typeface="Arial"/>
              </a:rPr>
              <a:t>Resource efficiency (Αποδοτικότητα πόρων)</a:t>
            </a:r>
            <a:br>
              <a:rPr lang="el-GR" sz="2400">
                <a:solidFill>
                  <a:srgbClr val="005CC4"/>
                </a:solidFill>
                <a:latin typeface="Arial"/>
                <a:ea typeface="Arial"/>
                <a:cs typeface="Arial"/>
                <a:sym typeface="Arial"/>
              </a:rPr>
            </a:br>
            <a:endParaRPr sz="2400">
              <a:solidFill>
                <a:srgbClr val="005CC4"/>
              </a:solidFill>
              <a:latin typeface="Arial"/>
              <a:ea typeface="Arial"/>
              <a:cs typeface="Arial"/>
              <a:sym typeface="Arial"/>
            </a:endParaRPr>
          </a:p>
          <a:p>
            <a:pPr marL="342900" marR="0" lvl="0" indent="-342900" algn="l" rtl="0">
              <a:spcBef>
                <a:spcPts val="0"/>
              </a:spcBef>
              <a:spcAft>
                <a:spcPts val="0"/>
              </a:spcAft>
              <a:buClr>
                <a:srgbClr val="005CC4"/>
              </a:buClr>
              <a:buSzPts val="2400"/>
              <a:buFont typeface="Arial"/>
              <a:buChar char="•"/>
            </a:pPr>
            <a:r>
              <a:rPr lang="el-GR" sz="2400">
                <a:solidFill>
                  <a:srgbClr val="005CC4"/>
                </a:solidFill>
                <a:latin typeface="Arial"/>
                <a:ea typeface="Arial"/>
                <a:cs typeface="Arial"/>
                <a:sym typeface="Arial"/>
              </a:rPr>
              <a:t>Inclusiveness (Συμμετοχικότητα)</a:t>
            </a:r>
            <a:br>
              <a:rPr lang="el-GR" sz="2400">
                <a:solidFill>
                  <a:srgbClr val="005CC4"/>
                </a:solidFill>
                <a:latin typeface="Arial"/>
                <a:ea typeface="Arial"/>
                <a:cs typeface="Arial"/>
                <a:sym typeface="Arial"/>
              </a:rPr>
            </a:br>
            <a:endParaRPr sz="2400">
              <a:solidFill>
                <a:srgbClr val="005CC4"/>
              </a:solidFill>
              <a:latin typeface="Arial"/>
              <a:ea typeface="Arial"/>
              <a:cs typeface="Arial"/>
              <a:sym typeface="Arial"/>
            </a:endParaRPr>
          </a:p>
          <a:p>
            <a:pPr marL="342900" marR="0" lvl="0" indent="-342900" algn="l" rtl="0">
              <a:spcBef>
                <a:spcPts val="0"/>
              </a:spcBef>
              <a:spcAft>
                <a:spcPts val="0"/>
              </a:spcAft>
              <a:buClr>
                <a:srgbClr val="005CC4"/>
              </a:buClr>
              <a:buSzPts val="2400"/>
              <a:buFont typeface="Arial"/>
              <a:buChar char="•"/>
            </a:pPr>
            <a:r>
              <a:rPr lang="el-GR" sz="2400">
                <a:solidFill>
                  <a:srgbClr val="005CC4"/>
                </a:solidFill>
                <a:latin typeface="Arial"/>
                <a:ea typeface="Arial"/>
                <a:cs typeface="Arial"/>
                <a:sym typeface="Arial"/>
              </a:rPr>
              <a:t>Legitimacy (Θεμιτότητα)</a:t>
            </a:r>
            <a:endParaRPr sz="2400" b="1">
              <a:solidFill>
                <a:srgbClr val="005CC4"/>
              </a:solidFill>
              <a:latin typeface="Arial"/>
              <a:ea typeface="Arial"/>
              <a:cs typeface="Arial"/>
              <a:sym typeface="Arial"/>
            </a:endParaRPr>
          </a:p>
        </p:txBody>
      </p:sp>
      <p:sp>
        <p:nvSpPr>
          <p:cNvPr id="237" name="Google Shape;237;p24"/>
          <p:cNvSpPr/>
          <p:nvPr/>
        </p:nvSpPr>
        <p:spPr>
          <a:xfrm>
            <a:off x="4775200" y="6463716"/>
            <a:ext cx="7620000" cy="2616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l-GR" sz="1100">
                <a:solidFill>
                  <a:schemeClr val="dk1"/>
                </a:solidFill>
                <a:latin typeface="Calibri"/>
                <a:ea typeface="Calibri"/>
                <a:cs typeface="Calibri"/>
                <a:sym typeface="Calibri"/>
              </a:rPr>
              <a:t>https://smart-cities-marketplace.ec.europa.eu/sites/default/files/2021-02/scis_solution_booklet_citizen_engagement.pdf</a:t>
            </a:r>
            <a:endParaRPr/>
          </a:p>
        </p:txBody>
      </p:sp>
      <p:pic>
        <p:nvPicPr>
          <p:cNvPr id="238" name="Google Shape;238;p24"/>
          <p:cNvPicPr preferRelativeResize="0"/>
          <p:nvPr/>
        </p:nvPicPr>
        <p:blipFill rotWithShape="1">
          <a:blip r:embed="rId3">
            <a:alphaModFix/>
          </a:blip>
          <a:srcRect r="16443"/>
          <a:stretch/>
        </p:blipFill>
        <p:spPr>
          <a:xfrm>
            <a:off x="7416800" y="1609725"/>
            <a:ext cx="4775200" cy="36385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pic>
        <p:nvPicPr>
          <p:cNvPr id="244" name="Google Shape;244;g2c4e9cf625c_0_44"/>
          <p:cNvPicPr preferRelativeResize="0"/>
          <p:nvPr/>
        </p:nvPicPr>
        <p:blipFill>
          <a:blip r:embed="rId3">
            <a:alphaModFix/>
          </a:blip>
          <a:stretch>
            <a:fillRect/>
          </a:stretch>
        </p:blipFill>
        <p:spPr>
          <a:xfrm>
            <a:off x="1599050" y="-1067950"/>
            <a:ext cx="8993901" cy="8993901"/>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pic>
        <p:nvPicPr>
          <p:cNvPr id="103" name="Google Shape;103;g2c4e9cf625c_0_7"/>
          <p:cNvPicPr preferRelativeResize="0"/>
          <p:nvPr/>
        </p:nvPicPr>
        <p:blipFill>
          <a:blip r:embed="rId3">
            <a:alphaModFix/>
          </a:blip>
          <a:stretch>
            <a:fillRect/>
          </a:stretch>
        </p:blipFill>
        <p:spPr>
          <a:xfrm>
            <a:off x="-75050" y="-531488"/>
            <a:ext cx="11937976" cy="8440526"/>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pic>
        <p:nvPicPr>
          <p:cNvPr id="109" name="Google Shape;109;g2c4e9cf625c_0_12"/>
          <p:cNvPicPr preferRelativeResize="0"/>
          <p:nvPr/>
        </p:nvPicPr>
        <p:blipFill rotWithShape="1">
          <a:blip r:embed="rId3">
            <a:alphaModFix/>
          </a:blip>
          <a:srcRect l="52319"/>
          <a:stretch/>
        </p:blipFill>
        <p:spPr>
          <a:xfrm>
            <a:off x="0" y="0"/>
            <a:ext cx="5813126" cy="6857999"/>
          </a:xfrm>
          <a:prstGeom prst="rect">
            <a:avLst/>
          </a:prstGeom>
          <a:noFill/>
          <a:ln>
            <a:noFill/>
          </a:ln>
        </p:spPr>
      </p:pic>
      <p:sp>
        <p:nvSpPr>
          <p:cNvPr id="110" name="Google Shape;110;g2c4e9cf625c_0_12"/>
          <p:cNvSpPr/>
          <p:nvPr/>
        </p:nvSpPr>
        <p:spPr>
          <a:xfrm>
            <a:off x="7391750" y="1841850"/>
            <a:ext cx="4009500" cy="3174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l-GR" sz="6400" b="1">
                <a:solidFill>
                  <a:srgbClr val="005CC4"/>
                </a:solidFill>
              </a:rPr>
              <a:t>AI and Machine Learning</a:t>
            </a:r>
            <a:endParaRPr sz="6400" b="1">
              <a:solidFill>
                <a:srgbClr val="005CC4"/>
              </a:solidFill>
            </a:endParaRPr>
          </a:p>
          <a:p>
            <a:pPr marL="0" marR="0" lvl="0" indent="0" algn="l" rtl="0">
              <a:spcBef>
                <a:spcPts val="0"/>
              </a:spcBef>
              <a:spcAft>
                <a:spcPts val="0"/>
              </a:spcAft>
              <a:buNone/>
            </a:pPr>
            <a:endParaRPr sz="6000" b="1">
              <a:solidFill>
                <a:srgbClr val="005CC4"/>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pic>
        <p:nvPicPr>
          <p:cNvPr id="116" name="Google Shape;116;g2c4e9cf625c_0_20"/>
          <p:cNvPicPr preferRelativeResize="0"/>
          <p:nvPr/>
        </p:nvPicPr>
        <p:blipFill rotWithShape="1">
          <a:blip r:embed="rId3">
            <a:alphaModFix/>
          </a:blip>
          <a:srcRect r="16846" b="8071"/>
          <a:stretch/>
        </p:blipFill>
        <p:spPr>
          <a:xfrm>
            <a:off x="-2015075" y="613975"/>
            <a:ext cx="9047899" cy="5630049"/>
          </a:xfrm>
          <a:prstGeom prst="rect">
            <a:avLst/>
          </a:prstGeom>
          <a:noFill/>
          <a:ln>
            <a:noFill/>
          </a:ln>
        </p:spPr>
      </p:pic>
      <p:sp>
        <p:nvSpPr>
          <p:cNvPr id="117" name="Google Shape;117;g2c4e9cf625c_0_20"/>
          <p:cNvSpPr/>
          <p:nvPr/>
        </p:nvSpPr>
        <p:spPr>
          <a:xfrm>
            <a:off x="7504200" y="1891200"/>
            <a:ext cx="4687800" cy="3768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l-GR" sz="4600" b="1">
                <a:solidFill>
                  <a:srgbClr val="005CC4"/>
                </a:solidFill>
              </a:rPr>
              <a:t>Digital Platforms for Civic Engagement</a:t>
            </a:r>
            <a:endParaRPr sz="4200" b="1">
              <a:solidFill>
                <a:srgbClr val="005CC4"/>
              </a:solidFill>
            </a:endParaRPr>
          </a:p>
          <a:p>
            <a:pPr marL="0" marR="0" lvl="0" indent="0" algn="l" rtl="0">
              <a:spcBef>
                <a:spcPts val="0"/>
              </a:spcBef>
              <a:spcAft>
                <a:spcPts val="0"/>
              </a:spcAft>
              <a:buNone/>
            </a:pPr>
            <a:endParaRPr sz="4200" b="1">
              <a:solidFill>
                <a:srgbClr val="005CC4"/>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pic>
        <p:nvPicPr>
          <p:cNvPr id="123" name="Google Shape;123;g2c4e9cf625c_0_27"/>
          <p:cNvPicPr preferRelativeResize="0"/>
          <p:nvPr/>
        </p:nvPicPr>
        <p:blipFill>
          <a:blip r:embed="rId3">
            <a:alphaModFix/>
          </a:blip>
          <a:stretch>
            <a:fillRect/>
          </a:stretch>
        </p:blipFill>
        <p:spPr>
          <a:xfrm>
            <a:off x="671900" y="931725"/>
            <a:ext cx="10485121" cy="6553201"/>
          </a:xfrm>
          <a:prstGeom prst="rect">
            <a:avLst/>
          </a:prstGeom>
          <a:noFill/>
          <a:ln>
            <a:noFill/>
          </a:ln>
        </p:spPr>
      </p:pic>
      <p:sp>
        <p:nvSpPr>
          <p:cNvPr id="124" name="Google Shape;124;g2c4e9cf625c_0_27"/>
          <p:cNvSpPr/>
          <p:nvPr/>
        </p:nvSpPr>
        <p:spPr>
          <a:xfrm>
            <a:off x="924975" y="476875"/>
            <a:ext cx="10939200" cy="807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l-GR" sz="4600" b="1">
                <a:solidFill>
                  <a:srgbClr val="005CC4"/>
                </a:solidFill>
              </a:rPr>
              <a:t>Inclusive Technology for Accessibility</a:t>
            </a:r>
            <a:endParaRPr sz="4200" b="1">
              <a:solidFill>
                <a:srgbClr val="005CC4"/>
              </a:solidFill>
            </a:endParaRPr>
          </a:p>
          <a:p>
            <a:pPr marL="0" marR="0" lvl="0" indent="0" algn="l" rtl="0">
              <a:spcBef>
                <a:spcPts val="0"/>
              </a:spcBef>
              <a:spcAft>
                <a:spcPts val="0"/>
              </a:spcAft>
              <a:buNone/>
            </a:pPr>
            <a:endParaRPr sz="4200" b="1">
              <a:solidFill>
                <a:srgbClr val="005CC4"/>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pic>
        <p:nvPicPr>
          <p:cNvPr id="130" name="Google Shape;130;g2c4e9cf625c_0_37"/>
          <p:cNvPicPr preferRelativeResize="0"/>
          <p:nvPr/>
        </p:nvPicPr>
        <p:blipFill rotWithShape="1">
          <a:blip r:embed="rId3">
            <a:alphaModFix/>
          </a:blip>
          <a:srcRect l="11498" r="9362"/>
          <a:stretch/>
        </p:blipFill>
        <p:spPr>
          <a:xfrm>
            <a:off x="0" y="-523650"/>
            <a:ext cx="12192000" cy="7381650"/>
          </a:xfrm>
          <a:prstGeom prst="rect">
            <a:avLst/>
          </a:prstGeom>
          <a:noFill/>
          <a:ln>
            <a:noFill/>
          </a:ln>
        </p:spPr>
      </p:pic>
      <p:sp>
        <p:nvSpPr>
          <p:cNvPr id="131" name="Google Shape;131;g2c4e9cf625c_0_37"/>
          <p:cNvSpPr/>
          <p:nvPr/>
        </p:nvSpPr>
        <p:spPr>
          <a:xfrm>
            <a:off x="8602725" y="4185825"/>
            <a:ext cx="4862100" cy="807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l-GR" sz="3200" b="1">
                <a:solidFill>
                  <a:schemeClr val="lt1"/>
                </a:solidFill>
              </a:rPr>
              <a:t>Sustainable Tech Solutions for Environmental Challenges</a:t>
            </a:r>
            <a:endParaRPr sz="2800" b="1">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g2c4e9cf625c_0_50"/>
          <p:cNvSpPr txBox="1"/>
          <p:nvPr/>
        </p:nvSpPr>
        <p:spPr>
          <a:xfrm>
            <a:off x="837050" y="808175"/>
            <a:ext cx="6234600" cy="631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l-GR" sz="2900" b="1">
                <a:solidFill>
                  <a:srgbClr val="005CC4"/>
                </a:solidFill>
              </a:rPr>
              <a:t>digital social innovation trends </a:t>
            </a:r>
            <a:endParaRPr sz="3300">
              <a:solidFill>
                <a:srgbClr val="005CC4"/>
              </a:solidFill>
            </a:endParaRPr>
          </a:p>
        </p:txBody>
      </p:sp>
      <p:sp>
        <p:nvSpPr>
          <p:cNvPr id="138" name="Google Shape;138;g2c4e9cf625c_0_50"/>
          <p:cNvSpPr txBox="1"/>
          <p:nvPr/>
        </p:nvSpPr>
        <p:spPr>
          <a:xfrm>
            <a:off x="3137400" y="1746275"/>
            <a:ext cx="5917200" cy="4340700"/>
          </a:xfrm>
          <a:prstGeom prst="rect">
            <a:avLst/>
          </a:prstGeom>
          <a:noFill/>
          <a:ln>
            <a:noFill/>
          </a:ln>
        </p:spPr>
        <p:txBody>
          <a:bodyPr spcFirstLastPara="1" wrap="square" lIns="91425" tIns="91425" rIns="91425" bIns="91425" anchor="t" anchorCtr="0">
            <a:spAutoFit/>
          </a:bodyPr>
          <a:lstStyle/>
          <a:p>
            <a:pPr marL="457200" lvl="0" indent="-400050" algn="l" rtl="0">
              <a:spcBef>
                <a:spcPts val="0"/>
              </a:spcBef>
              <a:spcAft>
                <a:spcPts val="0"/>
              </a:spcAft>
              <a:buSzPts val="2700"/>
              <a:buChar char="●"/>
            </a:pPr>
            <a:r>
              <a:rPr lang="el-GR" sz="2700"/>
              <a:t>Augmented Reality (AR)</a:t>
            </a:r>
            <a:endParaRPr sz="2700"/>
          </a:p>
          <a:p>
            <a:pPr marL="457200" lvl="0" indent="-400050" algn="l" rtl="0">
              <a:spcBef>
                <a:spcPts val="0"/>
              </a:spcBef>
              <a:spcAft>
                <a:spcPts val="0"/>
              </a:spcAft>
              <a:buSzPts val="2700"/>
              <a:buChar char="●"/>
            </a:pPr>
            <a:r>
              <a:rPr lang="el-GR" sz="2700"/>
              <a:t>Blockchain</a:t>
            </a:r>
            <a:endParaRPr sz="2700"/>
          </a:p>
          <a:p>
            <a:pPr marL="457200" lvl="0" indent="-400050" algn="l" rtl="0">
              <a:spcBef>
                <a:spcPts val="0"/>
              </a:spcBef>
              <a:spcAft>
                <a:spcPts val="0"/>
              </a:spcAft>
              <a:buSzPts val="2700"/>
              <a:buChar char="●"/>
            </a:pPr>
            <a:r>
              <a:rPr lang="el-GR" sz="2700"/>
              <a:t>AI Ethics</a:t>
            </a:r>
            <a:endParaRPr sz="2700"/>
          </a:p>
          <a:p>
            <a:pPr marL="457200" lvl="0" indent="-400050" algn="l" rtl="0">
              <a:spcBef>
                <a:spcPts val="0"/>
              </a:spcBef>
              <a:spcAft>
                <a:spcPts val="0"/>
              </a:spcAft>
              <a:buSzPts val="2700"/>
              <a:buChar char="●"/>
            </a:pPr>
            <a:r>
              <a:rPr lang="el-GR" sz="2700"/>
              <a:t>Digital Inclusion</a:t>
            </a:r>
            <a:endParaRPr sz="2700"/>
          </a:p>
          <a:p>
            <a:pPr marL="457200" lvl="0" indent="-400050" algn="l" rtl="0">
              <a:spcBef>
                <a:spcPts val="0"/>
              </a:spcBef>
              <a:spcAft>
                <a:spcPts val="0"/>
              </a:spcAft>
              <a:buSzPts val="2700"/>
              <a:buChar char="●"/>
            </a:pPr>
            <a:r>
              <a:rPr lang="el-GR" sz="2700"/>
              <a:t>Video Content</a:t>
            </a:r>
            <a:endParaRPr sz="2700"/>
          </a:p>
          <a:p>
            <a:pPr marL="457200" lvl="0" indent="-400050" algn="l" rtl="0">
              <a:spcBef>
                <a:spcPts val="0"/>
              </a:spcBef>
              <a:spcAft>
                <a:spcPts val="0"/>
              </a:spcAft>
              <a:buSzPts val="2700"/>
              <a:buChar char="●"/>
            </a:pPr>
            <a:r>
              <a:rPr lang="el-GR" sz="2700"/>
              <a:t>Creator Economy (like TikTok)</a:t>
            </a:r>
            <a:endParaRPr sz="2700"/>
          </a:p>
          <a:p>
            <a:pPr marL="457200" lvl="0" indent="-400050" algn="l" rtl="0">
              <a:spcBef>
                <a:spcPts val="0"/>
              </a:spcBef>
              <a:spcAft>
                <a:spcPts val="0"/>
              </a:spcAft>
              <a:buSzPts val="2700"/>
              <a:buChar char="●"/>
            </a:pPr>
            <a:r>
              <a:rPr lang="el-GR" sz="2700"/>
              <a:t>Social Commerce</a:t>
            </a:r>
            <a:endParaRPr sz="2700"/>
          </a:p>
          <a:p>
            <a:pPr marL="457200" lvl="0" indent="-400050" algn="l" rtl="0">
              <a:spcBef>
                <a:spcPts val="0"/>
              </a:spcBef>
              <a:spcAft>
                <a:spcPts val="0"/>
              </a:spcAft>
              <a:buSzPts val="2700"/>
              <a:buChar char="●"/>
            </a:pPr>
            <a:r>
              <a:rPr lang="el-GR" sz="2700"/>
              <a:t>Generative AI</a:t>
            </a:r>
            <a:endParaRPr sz="2700"/>
          </a:p>
          <a:p>
            <a:pPr marL="457200" lvl="0" indent="-400050" algn="l" rtl="0">
              <a:spcBef>
                <a:spcPts val="0"/>
              </a:spcBef>
              <a:spcAft>
                <a:spcPts val="0"/>
              </a:spcAft>
              <a:buSzPts val="2700"/>
              <a:buChar char="●"/>
            </a:pPr>
            <a:r>
              <a:rPr lang="el-GR" sz="2700"/>
              <a:t>Gen Z</a:t>
            </a:r>
            <a:endParaRPr sz="2700"/>
          </a:p>
          <a:p>
            <a:pPr marL="457200" lvl="0" indent="-400050" algn="l" rtl="0">
              <a:spcBef>
                <a:spcPts val="0"/>
              </a:spcBef>
              <a:spcAft>
                <a:spcPts val="0"/>
              </a:spcAft>
              <a:buSzPts val="2700"/>
              <a:buChar char="●"/>
            </a:pPr>
            <a:r>
              <a:rPr lang="el-GR" sz="2700"/>
              <a:t>Business Models</a:t>
            </a:r>
            <a:endParaRPr sz="27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g2c4e9cf625c_0_72"/>
          <p:cNvSpPr txBox="1"/>
          <p:nvPr/>
        </p:nvSpPr>
        <p:spPr>
          <a:xfrm>
            <a:off x="837050" y="808175"/>
            <a:ext cx="103188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l-GR" sz="2700" b="1">
                <a:solidFill>
                  <a:srgbClr val="005CC4"/>
                </a:solidFill>
              </a:rPr>
              <a:t>challenges in implementing digital social innovation projects</a:t>
            </a:r>
            <a:endParaRPr sz="3100">
              <a:solidFill>
                <a:srgbClr val="005CC4"/>
              </a:solidFill>
            </a:endParaRPr>
          </a:p>
        </p:txBody>
      </p:sp>
      <p:sp>
        <p:nvSpPr>
          <p:cNvPr id="145" name="Google Shape;145;g2c4e9cf625c_0_72"/>
          <p:cNvSpPr txBox="1"/>
          <p:nvPr/>
        </p:nvSpPr>
        <p:spPr>
          <a:xfrm>
            <a:off x="1212275" y="1746275"/>
            <a:ext cx="9525000" cy="2678100"/>
          </a:xfrm>
          <a:prstGeom prst="rect">
            <a:avLst/>
          </a:prstGeom>
          <a:noFill/>
          <a:ln>
            <a:noFill/>
          </a:ln>
        </p:spPr>
        <p:txBody>
          <a:bodyPr spcFirstLastPara="1" wrap="square" lIns="91425" tIns="91425" rIns="91425" bIns="91425" anchor="t" anchorCtr="0">
            <a:spAutoFit/>
          </a:bodyPr>
          <a:lstStyle/>
          <a:p>
            <a:pPr marL="457200" lvl="0" indent="-400050" algn="l" rtl="0">
              <a:spcBef>
                <a:spcPts val="0"/>
              </a:spcBef>
              <a:spcAft>
                <a:spcPts val="0"/>
              </a:spcAft>
              <a:buSzPts val="2700"/>
              <a:buChar char="●"/>
            </a:pPr>
            <a:r>
              <a:rPr lang="el-GR" sz="2700"/>
              <a:t>Digital Divide: equal access to digital devices, internet, and skills</a:t>
            </a:r>
            <a:br>
              <a:rPr lang="el-GR" sz="2700"/>
            </a:br>
            <a:endParaRPr sz="2700"/>
          </a:p>
          <a:p>
            <a:pPr marL="457200" lvl="0" indent="-400050" algn="l" rtl="0">
              <a:spcBef>
                <a:spcPts val="0"/>
              </a:spcBef>
              <a:spcAft>
                <a:spcPts val="0"/>
              </a:spcAft>
              <a:buSzPts val="2700"/>
              <a:buChar char="●"/>
            </a:pPr>
            <a:r>
              <a:rPr lang="el-GR" sz="2700"/>
              <a:t>Ethical Issues: privacy, security, and consent</a:t>
            </a:r>
            <a:br>
              <a:rPr lang="el-GR" sz="2700"/>
            </a:br>
            <a:endParaRPr sz="2700"/>
          </a:p>
          <a:p>
            <a:pPr marL="457200" lvl="0" indent="-400050" algn="l" rtl="0">
              <a:spcBef>
                <a:spcPts val="0"/>
              </a:spcBef>
              <a:spcAft>
                <a:spcPts val="0"/>
              </a:spcAft>
              <a:buSzPts val="2700"/>
              <a:buChar char="●"/>
            </a:pPr>
            <a:r>
              <a:rPr lang="el-GR" sz="2700"/>
              <a:t>Funding: secure funding for digital initiatives</a:t>
            </a:r>
            <a:endParaRPr sz="2700"/>
          </a:p>
        </p:txBody>
      </p:sp>
    </p:spTree>
  </p:cSld>
  <p:clrMapOvr>
    <a:masterClrMapping/>
  </p:clrMapOvr>
</p:sld>
</file>

<file path=ppt/theme/theme1.xml><?xml version="1.0" encoding="utf-8"?>
<a:theme xmlns:a="http://schemas.openxmlformats.org/drawingml/2006/main" name="Θέμα του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756</Words>
  <Application>Microsoft Office PowerPoint</Application>
  <PresentationFormat>Ευρεία οθόνη</PresentationFormat>
  <Paragraphs>107</Paragraphs>
  <Slides>21</Slides>
  <Notes>21</Notes>
  <HiddenSlides>0</HiddenSlides>
  <MMClips>0</MMClips>
  <ScaleCrop>false</ScaleCrop>
  <HeadingPairs>
    <vt:vector size="6" baseType="variant">
      <vt:variant>
        <vt:lpstr>Γραμματοσειρές που χρησιμοποιούνται</vt:lpstr>
      </vt:variant>
      <vt:variant>
        <vt:i4>2</vt:i4>
      </vt:variant>
      <vt:variant>
        <vt:lpstr>Θέμα</vt:lpstr>
      </vt:variant>
      <vt:variant>
        <vt:i4>1</vt:i4>
      </vt:variant>
      <vt:variant>
        <vt:lpstr>Τίτλοι διαφανειών</vt:lpstr>
      </vt:variant>
      <vt:variant>
        <vt:i4>21</vt:i4>
      </vt:variant>
    </vt:vector>
  </HeadingPairs>
  <TitlesOfParts>
    <vt:vector size="24" baseType="lpstr">
      <vt:lpstr>Arial</vt:lpstr>
      <vt:lpstr>Calibri</vt:lpstr>
      <vt:lpstr>Θέμα του Office</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Nezis Meletios</dc:creator>
  <cp:lastModifiedBy>Nezis Meletios</cp:lastModifiedBy>
  <cp:revision>1</cp:revision>
  <dcterms:created xsi:type="dcterms:W3CDTF">2023-09-08T07:33:43Z</dcterms:created>
  <dcterms:modified xsi:type="dcterms:W3CDTF">2024-03-21T14:10:29Z</dcterms:modified>
</cp:coreProperties>
</file>